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5" r:id="rId1"/>
  </p:sldMasterIdLst>
  <p:sldIdLst>
    <p:sldId id="256" r:id="rId2"/>
    <p:sldId id="257" r:id="rId3"/>
    <p:sldId id="261" r:id="rId4"/>
    <p:sldId id="262" r:id="rId5"/>
    <p:sldId id="258" r:id="rId6"/>
    <p:sldId id="263" r:id="rId7"/>
    <p:sldId id="264" r:id="rId8"/>
    <p:sldId id="271" r:id="rId9"/>
    <p:sldId id="259" r:id="rId10"/>
    <p:sldId id="265" r:id="rId11"/>
    <p:sldId id="266" r:id="rId12"/>
    <p:sldId id="260" r:id="rId13"/>
    <p:sldId id="269" r:id="rId14"/>
    <p:sldId id="267"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00"/>
    <a:srgbClr val="FF0066"/>
    <a:srgbClr val="E729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3/1/2021</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‹N°›</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2581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3/1/2021</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4270547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3/1/2021</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945274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3/1/2021</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570548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3/1/2021</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2775321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3/1/2021</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775092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3/1/2021</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178749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3/1/2021</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2742366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3/1/2021</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687774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3/1/2021</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113533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3/1/2021</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632382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3/1/2021</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a:t>
            </a:fld>
            <a:endParaRPr lang="en-US"/>
          </a:p>
        </p:txBody>
      </p:sp>
    </p:spTree>
    <p:extLst>
      <p:ext uri="{BB962C8B-B14F-4D97-AF65-F5344CB8AC3E}">
        <p14:creationId xmlns:p14="http://schemas.microsoft.com/office/powerpoint/2010/main" val="6271581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jpg"/><Relationship Id="rId3" Type="http://schemas.microsoft.com/office/2007/relationships/hdphoto" Target="../media/hdphoto1.wdp"/><Relationship Id="rId7" Type="http://schemas.openxmlformats.org/officeDocument/2006/relationships/image" Target="../media/image16.jpeg"/><Relationship Id="rId12" Type="http://schemas.openxmlformats.org/officeDocument/2006/relationships/slide" Target="slide2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29.xml"/><Relationship Id="rId11" Type="http://schemas.openxmlformats.org/officeDocument/2006/relationships/image" Target="../media/image18.jpg"/><Relationship Id="rId5" Type="http://schemas.openxmlformats.org/officeDocument/2006/relationships/image" Target="../media/image15.jpeg"/><Relationship Id="rId10" Type="http://schemas.openxmlformats.org/officeDocument/2006/relationships/slide" Target="slide28.xml"/><Relationship Id="rId4" Type="http://schemas.openxmlformats.org/officeDocument/2006/relationships/slide" Target="slide26.xml"/><Relationship Id="rId9"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image" Target="../media/image23.jpg"/><Relationship Id="rId18" Type="http://schemas.openxmlformats.org/officeDocument/2006/relationships/image" Target="../media/image4.png"/><Relationship Id="rId3" Type="http://schemas.openxmlformats.org/officeDocument/2006/relationships/image" Target="../media/image19.jpeg"/><Relationship Id="rId21" Type="http://schemas.openxmlformats.org/officeDocument/2006/relationships/image" Target="../media/image24.jpeg"/><Relationship Id="rId7" Type="http://schemas.openxmlformats.org/officeDocument/2006/relationships/image" Target="../media/image21.jpeg"/><Relationship Id="rId12" Type="http://schemas.openxmlformats.org/officeDocument/2006/relationships/slide" Target="slide33.xml"/><Relationship Id="rId17" Type="http://schemas.openxmlformats.org/officeDocument/2006/relationships/image" Target="../media/image7.jpg"/><Relationship Id="rId2" Type="http://schemas.openxmlformats.org/officeDocument/2006/relationships/slide" Target="slide31.xml"/><Relationship Id="rId16" Type="http://schemas.openxmlformats.org/officeDocument/2006/relationships/slide" Target="slide21.xml"/><Relationship Id="rId20" Type="http://schemas.openxmlformats.org/officeDocument/2006/relationships/hyperlink" Target="https://www.jaderecherche.com/home/86-samavance-30-gelules-.html" TargetMode="External"/><Relationship Id="rId1" Type="http://schemas.openxmlformats.org/officeDocument/2006/relationships/slideLayout" Target="../slideLayouts/slideLayout2.xml"/><Relationship Id="rId6" Type="http://schemas.openxmlformats.org/officeDocument/2006/relationships/slide" Target="slide34.xml"/><Relationship Id="rId11" Type="http://schemas.openxmlformats.org/officeDocument/2006/relationships/image" Target="../media/image22.jpg"/><Relationship Id="rId5" Type="http://schemas.openxmlformats.org/officeDocument/2006/relationships/image" Target="../media/image20.jpeg"/><Relationship Id="rId15" Type="http://schemas.openxmlformats.org/officeDocument/2006/relationships/image" Target="../media/image18.jpg"/><Relationship Id="rId10" Type="http://schemas.openxmlformats.org/officeDocument/2006/relationships/slide" Target="slide32.xml"/><Relationship Id="rId19" Type="http://schemas.microsoft.com/office/2007/relationships/hdphoto" Target="../media/hdphoto1.wdp"/><Relationship Id="rId4" Type="http://schemas.openxmlformats.org/officeDocument/2006/relationships/slide" Target="slide30.xml"/><Relationship Id="rId9" Type="http://schemas.openxmlformats.org/officeDocument/2006/relationships/image" Target="../media/image15.jpeg"/><Relationship Id="rId14" Type="http://schemas.openxmlformats.org/officeDocument/2006/relationships/slide" Target="slide28.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25.jpg"/><Relationship Id="rId2"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slide" Target="slide35.xml"/><Relationship Id="rId5" Type="http://schemas.microsoft.com/office/2007/relationships/hdphoto" Target="../media/hdphoto1.wdp"/><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www.santarel.com/fr/produit/positirel/posi.awp"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la-vie-naturelle.com/dopatropic-l-dopa-naturelle-132.html?affiliate_code=DV47grTd5F&amp;referring_service=link"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www.santarel.com/fr/produit/cognirel/cog.awp"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www.santarel.com/fr/produit/nuitarel/nuit.awp"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www.santarel.com/fr/produit/l.glutamine/lg.aw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www.santarel.com/fr/produit/hypericum/hyp.awp"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www.santarel.com/fr/produit/zenirel/zen.awp"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www.santarel.com/fr/produit/omegarel/oga.awp"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image" Target="../media/image9.jpeg"/><Relationship Id="rId3" Type="http://schemas.microsoft.com/office/2007/relationships/hdphoto" Target="../media/hdphoto1.wdp"/><Relationship Id="rId7" Type="http://schemas.openxmlformats.org/officeDocument/2006/relationships/image" Target="../media/image6.jpg"/><Relationship Id="rId12"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19.xml"/><Relationship Id="rId11" Type="http://schemas.openxmlformats.org/officeDocument/2006/relationships/image" Target="../media/image8.jpeg"/><Relationship Id="rId5" Type="http://schemas.openxmlformats.org/officeDocument/2006/relationships/image" Target="../media/image5.jpg"/><Relationship Id="rId10" Type="http://schemas.openxmlformats.org/officeDocument/2006/relationships/slide" Target="slide20.xml"/><Relationship Id="rId4" Type="http://schemas.openxmlformats.org/officeDocument/2006/relationships/slide" Target="slide18.xml"/><Relationship Id="rId9"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 Target="slide23.xml"/><Relationship Id="rId13" Type="http://schemas.openxmlformats.org/officeDocument/2006/relationships/image" Target="../media/image7.jpg"/><Relationship Id="rId3" Type="http://schemas.microsoft.com/office/2007/relationships/hdphoto" Target="../media/hdphoto1.wdp"/><Relationship Id="rId7" Type="http://schemas.openxmlformats.org/officeDocument/2006/relationships/image" Target="../media/image11.jpeg"/><Relationship Id="rId12" Type="http://schemas.openxmlformats.org/officeDocument/2006/relationships/slide" Target="slide2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www.jaderecherche.com/home/56-creacholine-120-gel.html" TargetMode="External"/><Relationship Id="rId11" Type="http://schemas.openxmlformats.org/officeDocument/2006/relationships/image" Target="../media/image6.jpg"/><Relationship Id="rId5" Type="http://schemas.openxmlformats.org/officeDocument/2006/relationships/image" Target="../media/image10.jpeg"/><Relationship Id="rId10" Type="http://schemas.openxmlformats.org/officeDocument/2006/relationships/slide" Target="slide19.xml"/><Relationship Id="rId4" Type="http://schemas.openxmlformats.org/officeDocument/2006/relationships/slide" Target="slide22.xml"/><Relationship Id="rId9"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4.jpg"/><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slide" Target="slide25.xml"/><Relationship Id="rId5" Type="http://schemas.openxmlformats.org/officeDocument/2006/relationships/image" Target="../media/image7.jpg"/><Relationship Id="rId4" Type="http://schemas.openxmlformats.org/officeDocument/2006/relationships/slide" Target="slide21.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C7B352FC-1F44-4AB9-A2BD-FBF231C6B1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éo 3" descr="Une image contenant eau, bleu, nageant, vague&#10;&#10;Description générée automatiquement">
            <a:extLst>
              <a:ext uri="{FF2B5EF4-FFF2-40B4-BE49-F238E27FC236}">
                <a16:creationId xmlns:a16="http://schemas.microsoft.com/office/drawing/2014/main" id="{E09156E1-54E7-4A96-8876-6C918158B33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 y="0"/>
            <a:ext cx="12192001" cy="6858000"/>
          </a:xfrm>
          <a:prstGeom prst="rect">
            <a:avLst/>
          </a:prstGeom>
        </p:spPr>
      </p:pic>
      <p:sp>
        <p:nvSpPr>
          <p:cNvPr id="53" name="Rectangle 5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4716089"/>
            <a:ext cx="6288261" cy="1573149"/>
          </a:xfrm>
          <a:prstGeom prst="rect">
            <a:avLst/>
          </a:prstGeom>
          <a:solidFill>
            <a:schemeClr val="tx1">
              <a:alpha val="30000"/>
            </a:schemeClr>
          </a:solidFill>
          <a:ln w="12700">
            <a:noFill/>
          </a:ln>
          <a:effectLst>
            <a:outerShdw blurRad="508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425AE38F-7E71-48BB-9F68-B323A93936D8}"/>
              </a:ext>
            </a:extLst>
          </p:cNvPr>
          <p:cNvSpPr>
            <a:spLocks noGrp="1"/>
          </p:cNvSpPr>
          <p:nvPr>
            <p:ph type="ctrTitle"/>
          </p:nvPr>
        </p:nvSpPr>
        <p:spPr>
          <a:xfrm>
            <a:off x="650010" y="5060306"/>
            <a:ext cx="5553511" cy="919625"/>
          </a:xfrm>
        </p:spPr>
        <p:txBody>
          <a:bodyPr anchor="ctr">
            <a:normAutofit/>
          </a:bodyPr>
          <a:lstStyle/>
          <a:p>
            <a:r>
              <a:rPr lang="fr-FR" sz="1800" dirty="0">
                <a:solidFill>
                  <a:schemeClr val="bg1"/>
                </a:solidFill>
              </a:rPr>
              <a:t>Les compléments nutritionnels</a:t>
            </a:r>
          </a:p>
        </p:txBody>
      </p:sp>
      <p:sp>
        <p:nvSpPr>
          <p:cNvPr id="3" name="Sous-titre 2">
            <a:extLst>
              <a:ext uri="{FF2B5EF4-FFF2-40B4-BE49-F238E27FC236}">
                <a16:creationId xmlns:a16="http://schemas.microsoft.com/office/drawing/2014/main" id="{1671900B-3DD6-4064-823C-C72C66DE9911}"/>
              </a:ext>
            </a:extLst>
          </p:cNvPr>
          <p:cNvSpPr>
            <a:spLocks noGrp="1"/>
          </p:cNvSpPr>
          <p:nvPr>
            <p:ph type="subTitle" idx="1"/>
          </p:nvPr>
        </p:nvSpPr>
        <p:spPr>
          <a:xfrm>
            <a:off x="4389446" y="5060305"/>
            <a:ext cx="2333123" cy="919626"/>
          </a:xfrm>
        </p:spPr>
        <p:txBody>
          <a:bodyPr anchor="ctr">
            <a:normAutofit/>
          </a:bodyPr>
          <a:lstStyle/>
          <a:p>
            <a:r>
              <a:rPr lang="fr-FR" sz="2000" dirty="0">
                <a:solidFill>
                  <a:schemeClr val="bg1"/>
                </a:solidFill>
              </a:rPr>
              <a:t>Neurochimie</a:t>
            </a:r>
          </a:p>
        </p:txBody>
      </p:sp>
      <p:sp>
        <p:nvSpPr>
          <p:cNvPr id="55" name="Rectangle 5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517571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28936" y="5498088"/>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que 4">
            <a:extLst>
              <a:ext uri="{FF2B5EF4-FFF2-40B4-BE49-F238E27FC236}">
                <a16:creationId xmlns:a16="http://schemas.microsoft.com/office/drawing/2014/main" id="{34260F60-5381-4ABE-B7A1-BA6AB9A3EE6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9390" t="11069" r="26311" b="6415"/>
          <a:stretch/>
        </p:blipFill>
        <p:spPr>
          <a:xfrm>
            <a:off x="11335790" y="5959940"/>
            <a:ext cx="836253" cy="898059"/>
          </a:xfrm>
          <a:prstGeom prst="rect">
            <a:avLst/>
          </a:prstGeom>
        </p:spPr>
      </p:pic>
      <p:pic>
        <p:nvPicPr>
          <p:cNvPr id="35" name="Image 34" descr="Une image contenant clipart&#10;&#10;Description générée automatiquement">
            <a:extLst>
              <a:ext uri="{FF2B5EF4-FFF2-40B4-BE49-F238E27FC236}">
                <a16:creationId xmlns:a16="http://schemas.microsoft.com/office/drawing/2014/main" id="{98A977E5-4127-4B48-BC7D-CED3A287A8A5}"/>
              </a:ext>
            </a:extLst>
          </p:cNvPr>
          <p:cNvPicPr>
            <a:picLocks noChangeAspect="1"/>
          </p:cNvPicPr>
          <p:nvPr/>
        </p:nvPicPr>
        <p:blipFill>
          <a:blip r:embed="rId7">
            <a:extLst>
              <a:ext uri="{BEBA8EAE-BF5A-486C-A8C5-ECC9F3942E4B}">
                <a14:imgProps xmlns:a14="http://schemas.microsoft.com/office/drawing/2010/main">
                  <a14:imgLayer r:embed="rId8">
                    <a14:imgEffect>
                      <a14:artisticFilmGrain/>
                    </a14:imgEffect>
                  </a14:imgLayer>
                </a14:imgProps>
              </a:ext>
              <a:ext uri="{28A0092B-C50C-407E-A947-70E740481C1C}">
                <a14:useLocalDpi xmlns:a14="http://schemas.microsoft.com/office/drawing/2010/main" val="0"/>
              </a:ext>
            </a:extLst>
          </a:blip>
          <a:stretch>
            <a:fillRect/>
          </a:stretch>
        </p:blipFill>
        <p:spPr>
          <a:xfrm>
            <a:off x="494784" y="209236"/>
            <a:ext cx="1419225" cy="819150"/>
          </a:xfrm>
          <a:prstGeom prst="rect">
            <a:avLst/>
          </a:prstGeom>
        </p:spPr>
      </p:pic>
      <p:sp>
        <p:nvSpPr>
          <p:cNvPr id="52" name="Titre 1">
            <a:extLst>
              <a:ext uri="{FF2B5EF4-FFF2-40B4-BE49-F238E27FC236}">
                <a16:creationId xmlns:a16="http://schemas.microsoft.com/office/drawing/2014/main" id="{B8A3EBE5-FBC8-4C26-AD03-D7FC55E288BB}"/>
              </a:ext>
            </a:extLst>
          </p:cNvPr>
          <p:cNvSpPr txBox="1">
            <a:spLocks/>
          </p:cNvSpPr>
          <p:nvPr/>
        </p:nvSpPr>
        <p:spPr>
          <a:xfrm>
            <a:off x="3904730" y="2614460"/>
            <a:ext cx="4382541" cy="11853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8000" b="1" kern="1200">
                <a:solidFill>
                  <a:schemeClr val="tx1"/>
                </a:solidFill>
                <a:latin typeface="+mj-lt"/>
                <a:ea typeface="+mj-ea"/>
                <a:cs typeface="+mj-cs"/>
              </a:defRPr>
            </a:lvl1pPr>
          </a:lstStyle>
          <a:p>
            <a:r>
              <a:rPr lang="fr-FR" sz="4000" dirty="0">
                <a:solidFill>
                  <a:schemeClr val="bg1"/>
                </a:solidFill>
              </a:rPr>
              <a:t>Mental Booster</a:t>
            </a:r>
          </a:p>
        </p:txBody>
      </p:sp>
      <p:sp>
        <p:nvSpPr>
          <p:cNvPr id="6" name="ZoneTexte 5">
            <a:extLst>
              <a:ext uri="{FF2B5EF4-FFF2-40B4-BE49-F238E27FC236}">
                <a16:creationId xmlns:a16="http://schemas.microsoft.com/office/drawing/2014/main" id="{279D684A-D17B-487A-A05F-ABF9919ADC6E}"/>
              </a:ext>
            </a:extLst>
          </p:cNvPr>
          <p:cNvSpPr txBox="1"/>
          <p:nvPr/>
        </p:nvSpPr>
        <p:spPr>
          <a:xfrm>
            <a:off x="9584990" y="6278164"/>
            <a:ext cx="1750800" cy="261610"/>
          </a:xfrm>
          <a:prstGeom prst="rect">
            <a:avLst/>
          </a:prstGeom>
          <a:noFill/>
        </p:spPr>
        <p:txBody>
          <a:bodyPr wrap="none" rtlCol="0">
            <a:spAutoFit/>
          </a:bodyPr>
          <a:lstStyle/>
          <a:p>
            <a:r>
              <a:rPr lang="en-US" sz="1100" dirty="0">
                <a:solidFill>
                  <a:schemeClr val="bg1">
                    <a:lumMod val="95000"/>
                  </a:schemeClr>
                </a:solidFill>
              </a:rPr>
              <a:t>Powered</a:t>
            </a:r>
            <a:r>
              <a:rPr lang="fr-FR" sz="1100" dirty="0">
                <a:solidFill>
                  <a:schemeClr val="bg1">
                    <a:lumMod val="95000"/>
                  </a:schemeClr>
                </a:solidFill>
              </a:rPr>
              <a:t> by BIOCURAE</a:t>
            </a:r>
          </a:p>
        </p:txBody>
      </p:sp>
    </p:spTree>
    <p:extLst>
      <p:ext uri="{BB962C8B-B14F-4D97-AF65-F5344CB8AC3E}">
        <p14:creationId xmlns:p14="http://schemas.microsoft.com/office/powerpoint/2010/main" val="15880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585829-222B-44E0-965E-E9E950B006BB}"/>
              </a:ext>
            </a:extLst>
          </p:cNvPr>
          <p:cNvSpPr>
            <a:spLocks noGrp="1"/>
          </p:cNvSpPr>
          <p:nvPr>
            <p:ph type="title"/>
          </p:nvPr>
        </p:nvSpPr>
        <p:spPr/>
        <p:txBody>
          <a:bodyPr/>
          <a:lstStyle/>
          <a:p>
            <a:r>
              <a:rPr lang="fr-FR" dirty="0">
                <a:solidFill>
                  <a:srgbClr val="00B0F0"/>
                </a:solidFill>
              </a:rPr>
              <a:t>GABA</a:t>
            </a:r>
          </a:p>
        </p:txBody>
      </p:sp>
      <p:graphicFrame>
        <p:nvGraphicFramePr>
          <p:cNvPr id="7" name="Tableau 7">
            <a:extLst>
              <a:ext uri="{FF2B5EF4-FFF2-40B4-BE49-F238E27FC236}">
                <a16:creationId xmlns:a16="http://schemas.microsoft.com/office/drawing/2014/main" id="{63539F16-5EF7-4903-AC94-0C229B9733B9}"/>
              </a:ext>
            </a:extLst>
          </p:cNvPr>
          <p:cNvGraphicFramePr>
            <a:graphicFrameLocks noGrp="1"/>
          </p:cNvGraphicFramePr>
          <p:nvPr>
            <p:ph idx="1"/>
            <p:extLst>
              <p:ext uri="{D42A27DB-BD31-4B8C-83A1-F6EECF244321}">
                <p14:modId xmlns:p14="http://schemas.microsoft.com/office/powerpoint/2010/main" val="2741965040"/>
              </p:ext>
            </p:extLst>
          </p:nvPr>
        </p:nvGraphicFramePr>
        <p:xfrm>
          <a:off x="508932" y="2161463"/>
          <a:ext cx="11174136" cy="3653338"/>
        </p:xfrm>
        <a:graphic>
          <a:graphicData uri="http://schemas.openxmlformats.org/drawingml/2006/table">
            <a:tbl>
              <a:tblPr firstRow="1" bandRow="1">
                <a:tableStyleId>{5C22544A-7EE6-4342-B048-85BDC9FD1C3A}</a:tableStyleId>
              </a:tblPr>
              <a:tblGrid>
                <a:gridCol w="3803009">
                  <a:extLst>
                    <a:ext uri="{9D8B030D-6E8A-4147-A177-3AD203B41FA5}">
                      <a16:colId xmlns:a16="http://schemas.microsoft.com/office/drawing/2014/main" val="518184298"/>
                    </a:ext>
                  </a:extLst>
                </a:gridCol>
                <a:gridCol w="2130804">
                  <a:extLst>
                    <a:ext uri="{9D8B030D-6E8A-4147-A177-3AD203B41FA5}">
                      <a16:colId xmlns:a16="http://schemas.microsoft.com/office/drawing/2014/main" val="3721576996"/>
                    </a:ext>
                  </a:extLst>
                </a:gridCol>
                <a:gridCol w="2446789">
                  <a:extLst>
                    <a:ext uri="{9D8B030D-6E8A-4147-A177-3AD203B41FA5}">
                      <a16:colId xmlns:a16="http://schemas.microsoft.com/office/drawing/2014/main" val="3708474124"/>
                    </a:ext>
                  </a:extLst>
                </a:gridCol>
                <a:gridCol w="2793534">
                  <a:extLst>
                    <a:ext uri="{9D8B030D-6E8A-4147-A177-3AD203B41FA5}">
                      <a16:colId xmlns:a16="http://schemas.microsoft.com/office/drawing/2014/main" val="7490067"/>
                    </a:ext>
                  </a:extLst>
                </a:gridCol>
              </a:tblGrid>
              <a:tr h="5877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rgbClr val="E729C7"/>
                          </a:solidFill>
                        </a:rPr>
                        <a:t>Complément nutritionnel</a:t>
                      </a:r>
                    </a:p>
                  </a:txBody>
                  <a:tcPr>
                    <a:noFill/>
                  </a:tcPr>
                </a:tc>
                <a:tc>
                  <a:txBody>
                    <a:bodyPr/>
                    <a:lstStyle/>
                    <a:p>
                      <a:r>
                        <a:rPr lang="fr-FR" sz="1600" dirty="0"/>
                        <a:t>Déficit mineur (0-5)</a:t>
                      </a:r>
                    </a:p>
                  </a:txBody>
                  <a:tcPr/>
                </a:tc>
                <a:tc>
                  <a:txBody>
                    <a:bodyPr/>
                    <a:lstStyle/>
                    <a:p>
                      <a:r>
                        <a:rPr lang="fr-FR" sz="1600" dirty="0"/>
                        <a:t>Déficit modéré (6-15)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Déficit important (15+)</a:t>
                      </a:r>
                    </a:p>
                    <a:p>
                      <a:endParaRPr lang="fr-FR" sz="1600" dirty="0"/>
                    </a:p>
                  </a:txBody>
                  <a:tcPr/>
                </a:tc>
                <a:extLst>
                  <a:ext uri="{0D108BD9-81ED-4DB2-BD59-A6C34878D82A}">
                    <a16:rowId xmlns:a16="http://schemas.microsoft.com/office/drawing/2014/main" val="4068632461"/>
                  </a:ext>
                </a:extLst>
              </a:tr>
              <a:tr h="381494">
                <a:tc>
                  <a:txBody>
                    <a:bodyPr/>
                    <a:lstStyle/>
                    <a:p>
                      <a:pPr algn="l" fontAlgn="t"/>
                      <a:r>
                        <a:rPr lang="fr-FR" dirty="0">
                          <a:effectLst/>
                        </a:rPr>
                        <a:t>GABA (absorption limitée)</a:t>
                      </a:r>
                    </a:p>
                  </a:txBody>
                  <a:tcPr marL="50800" marR="50800" marT="50800" marB="50800"/>
                </a:tc>
                <a:tc>
                  <a:txBody>
                    <a:bodyPr/>
                    <a:lstStyle/>
                    <a:p>
                      <a:pPr fontAlgn="t"/>
                      <a:r>
                        <a:rPr lang="fr-FR">
                          <a:effectLst/>
                        </a:rPr>
                        <a:t>100 mg</a:t>
                      </a:r>
                    </a:p>
                  </a:txBody>
                  <a:tcPr marL="50800" marR="50800" marT="50800" marB="50800"/>
                </a:tc>
                <a:tc>
                  <a:txBody>
                    <a:bodyPr/>
                    <a:lstStyle/>
                    <a:p>
                      <a:pPr fontAlgn="t"/>
                      <a:r>
                        <a:rPr lang="fr-FR">
                          <a:effectLst/>
                        </a:rPr>
                        <a:t>500 mg</a:t>
                      </a:r>
                    </a:p>
                  </a:txBody>
                  <a:tcPr marL="50800" marR="50800" marT="50800" marB="50800"/>
                </a:tc>
                <a:tc>
                  <a:txBody>
                    <a:bodyPr/>
                    <a:lstStyle/>
                    <a:p>
                      <a:pPr fontAlgn="t"/>
                      <a:r>
                        <a:rPr lang="fr-FR" dirty="0">
                          <a:effectLst/>
                        </a:rPr>
                        <a:t>1000 mg</a:t>
                      </a:r>
                    </a:p>
                  </a:txBody>
                  <a:tcPr marL="50800" marR="50800" marT="50800" marB="50800"/>
                </a:tc>
                <a:extLst>
                  <a:ext uri="{0D108BD9-81ED-4DB2-BD59-A6C34878D82A}">
                    <a16:rowId xmlns:a16="http://schemas.microsoft.com/office/drawing/2014/main" val="1788636869"/>
                  </a:ext>
                </a:extLst>
              </a:tr>
              <a:tr h="381494">
                <a:tc>
                  <a:txBody>
                    <a:bodyPr/>
                    <a:lstStyle/>
                    <a:p>
                      <a:pPr algn="l" fontAlgn="t"/>
                      <a:r>
                        <a:rPr lang="fr-FR" sz="1800" b="0" i="0" kern="1200" dirty="0">
                          <a:solidFill>
                            <a:schemeClr val="dk1"/>
                          </a:solidFill>
                          <a:effectLst/>
                          <a:latin typeface="+mn-lt"/>
                          <a:ea typeface="+mn-ea"/>
                          <a:cs typeface="+mn-cs"/>
                        </a:rPr>
                        <a:t>L-glutamine</a:t>
                      </a:r>
                      <a:endParaRPr lang="fr-FR" dirty="0">
                        <a:effectLst/>
                      </a:endParaRPr>
                    </a:p>
                  </a:txBody>
                  <a:tcPr marL="50800" marR="50800" marT="50800" marB="50800"/>
                </a:tc>
                <a:tc>
                  <a:txBody>
                    <a:bodyPr/>
                    <a:lstStyle/>
                    <a:p>
                      <a:pPr fontAlgn="t"/>
                      <a:r>
                        <a:rPr lang="fr-FR" dirty="0">
                          <a:effectLst/>
                        </a:rPr>
                        <a:t>250 mg</a:t>
                      </a:r>
                    </a:p>
                  </a:txBody>
                  <a:tcPr marL="50800" marR="50800" marT="50800" marB="50800"/>
                </a:tc>
                <a:tc>
                  <a:txBody>
                    <a:bodyPr/>
                    <a:lstStyle/>
                    <a:p>
                      <a:pPr fontAlgn="t"/>
                      <a:r>
                        <a:rPr lang="fr-FR">
                          <a:effectLst/>
                        </a:rPr>
                        <a:t>500 mg</a:t>
                      </a:r>
                    </a:p>
                  </a:txBody>
                  <a:tcPr marL="50800" marR="50800" marT="50800" marB="50800"/>
                </a:tc>
                <a:tc>
                  <a:txBody>
                    <a:bodyPr/>
                    <a:lstStyle/>
                    <a:p>
                      <a:pPr fontAlgn="t"/>
                      <a:r>
                        <a:rPr lang="fr-FR">
                          <a:effectLst/>
                        </a:rPr>
                        <a:t>1000 mg</a:t>
                      </a:r>
                    </a:p>
                  </a:txBody>
                  <a:tcPr marL="50800" marR="50800" marT="50800" marB="50800"/>
                </a:tc>
                <a:extLst>
                  <a:ext uri="{0D108BD9-81ED-4DB2-BD59-A6C34878D82A}">
                    <a16:rowId xmlns:a16="http://schemas.microsoft.com/office/drawing/2014/main" val="1350562073"/>
                  </a:ext>
                </a:extLst>
              </a:tr>
              <a:tr h="381494">
                <a:tc>
                  <a:txBody>
                    <a:bodyPr/>
                    <a:lstStyle/>
                    <a:p>
                      <a:pPr algn="l" fontAlgn="t"/>
                      <a:r>
                        <a:rPr lang="fr-FR" dirty="0">
                          <a:effectLst/>
                        </a:rPr>
                        <a:t>Mélatonine (la nuit)</a:t>
                      </a:r>
                    </a:p>
                  </a:txBody>
                  <a:tcPr marL="50800" marR="50800" marT="50800" marB="50800"/>
                </a:tc>
                <a:tc>
                  <a:txBody>
                    <a:bodyPr/>
                    <a:lstStyle/>
                    <a:p>
                      <a:pPr fontAlgn="t"/>
                      <a:r>
                        <a:rPr lang="fr-FR">
                          <a:effectLst/>
                        </a:rPr>
                        <a:t>1 mg</a:t>
                      </a:r>
                    </a:p>
                  </a:txBody>
                  <a:tcPr marL="50800" marR="50800" marT="50800" marB="50800"/>
                </a:tc>
                <a:tc>
                  <a:txBody>
                    <a:bodyPr/>
                    <a:lstStyle/>
                    <a:p>
                      <a:pPr fontAlgn="t"/>
                      <a:r>
                        <a:rPr lang="fr-FR">
                          <a:effectLst/>
                        </a:rPr>
                        <a:t>2 mg</a:t>
                      </a:r>
                    </a:p>
                  </a:txBody>
                  <a:tcPr marL="50800" marR="50800" marT="50800" marB="50800"/>
                </a:tc>
                <a:tc>
                  <a:txBody>
                    <a:bodyPr/>
                    <a:lstStyle/>
                    <a:p>
                      <a:pPr fontAlgn="t"/>
                      <a:r>
                        <a:rPr lang="fr-FR">
                          <a:effectLst/>
                        </a:rPr>
                        <a:t>3-6 mg</a:t>
                      </a:r>
                    </a:p>
                  </a:txBody>
                  <a:tcPr marL="50800" marR="50800" marT="50800" marB="50800"/>
                </a:tc>
                <a:extLst>
                  <a:ext uri="{0D108BD9-81ED-4DB2-BD59-A6C34878D82A}">
                    <a16:rowId xmlns:a16="http://schemas.microsoft.com/office/drawing/2014/main" val="1417915533"/>
                  </a:ext>
                </a:extLst>
              </a:tr>
              <a:tr h="381494">
                <a:tc>
                  <a:txBody>
                    <a:bodyPr/>
                    <a:lstStyle/>
                    <a:p>
                      <a:pPr algn="l" fontAlgn="t"/>
                      <a:r>
                        <a:rPr lang="fr-FR" dirty="0">
                          <a:effectLst/>
                        </a:rPr>
                        <a:t>Vitamine B1</a:t>
                      </a:r>
                    </a:p>
                  </a:txBody>
                  <a:tcPr marL="50800" marR="50800" marT="50800" marB="50800"/>
                </a:tc>
                <a:tc>
                  <a:txBody>
                    <a:bodyPr/>
                    <a:lstStyle/>
                    <a:p>
                      <a:pPr fontAlgn="t"/>
                      <a:r>
                        <a:rPr lang="fr-FR">
                          <a:effectLst/>
                        </a:rPr>
                        <a:t>200 mg</a:t>
                      </a:r>
                    </a:p>
                  </a:txBody>
                  <a:tcPr marL="50800" marR="50800" marT="50800" marB="50800"/>
                </a:tc>
                <a:tc>
                  <a:txBody>
                    <a:bodyPr/>
                    <a:lstStyle/>
                    <a:p>
                      <a:pPr fontAlgn="t"/>
                      <a:r>
                        <a:rPr lang="fr-FR">
                          <a:effectLst/>
                        </a:rPr>
                        <a:t>400 mg</a:t>
                      </a:r>
                    </a:p>
                  </a:txBody>
                  <a:tcPr marL="50800" marR="50800" marT="50800" marB="50800"/>
                </a:tc>
                <a:tc>
                  <a:txBody>
                    <a:bodyPr/>
                    <a:lstStyle/>
                    <a:p>
                      <a:pPr fontAlgn="t"/>
                      <a:r>
                        <a:rPr lang="fr-FR">
                          <a:effectLst/>
                        </a:rPr>
                        <a:t>600 mg</a:t>
                      </a:r>
                    </a:p>
                  </a:txBody>
                  <a:tcPr marL="50800" marR="50800" marT="50800" marB="50800"/>
                </a:tc>
                <a:extLst>
                  <a:ext uri="{0D108BD9-81ED-4DB2-BD59-A6C34878D82A}">
                    <a16:rowId xmlns:a16="http://schemas.microsoft.com/office/drawing/2014/main" val="1991166643"/>
                  </a:ext>
                </a:extLst>
              </a:tr>
              <a:tr h="381494">
                <a:tc>
                  <a:txBody>
                    <a:bodyPr/>
                    <a:lstStyle/>
                    <a:p>
                      <a:pPr algn="l" fontAlgn="t"/>
                      <a:r>
                        <a:rPr lang="fr-FR" dirty="0">
                          <a:effectLst/>
                        </a:rPr>
                        <a:t>Vitamine B3</a:t>
                      </a:r>
                    </a:p>
                  </a:txBody>
                  <a:tcPr marL="50800" marR="50800" marT="50800" marB="50800"/>
                </a:tc>
                <a:tc>
                  <a:txBody>
                    <a:bodyPr/>
                    <a:lstStyle/>
                    <a:p>
                      <a:pPr fontAlgn="t"/>
                      <a:r>
                        <a:rPr lang="fr-FR">
                          <a:effectLst/>
                        </a:rPr>
                        <a:t>25 mg</a:t>
                      </a:r>
                    </a:p>
                  </a:txBody>
                  <a:tcPr marL="50800" marR="50800" marT="50800" marB="50800"/>
                </a:tc>
                <a:tc>
                  <a:txBody>
                    <a:bodyPr/>
                    <a:lstStyle/>
                    <a:p>
                      <a:pPr fontAlgn="t"/>
                      <a:r>
                        <a:rPr lang="fr-FR">
                          <a:effectLst/>
                        </a:rPr>
                        <a:t>100 mg</a:t>
                      </a:r>
                    </a:p>
                  </a:txBody>
                  <a:tcPr marL="50800" marR="50800" marT="50800" marB="50800"/>
                </a:tc>
                <a:tc>
                  <a:txBody>
                    <a:bodyPr/>
                    <a:lstStyle/>
                    <a:p>
                      <a:pPr fontAlgn="t"/>
                      <a:r>
                        <a:rPr lang="fr-FR">
                          <a:effectLst/>
                        </a:rPr>
                        <a:t>500 mg</a:t>
                      </a:r>
                    </a:p>
                  </a:txBody>
                  <a:tcPr marL="50800" marR="50800" marT="50800" marB="50800"/>
                </a:tc>
                <a:extLst>
                  <a:ext uri="{0D108BD9-81ED-4DB2-BD59-A6C34878D82A}">
                    <a16:rowId xmlns:a16="http://schemas.microsoft.com/office/drawing/2014/main" val="1463160011"/>
                  </a:ext>
                </a:extLst>
              </a:tr>
              <a:tr h="406320">
                <a:tc>
                  <a:txBody>
                    <a:bodyPr/>
                    <a:lstStyle/>
                    <a:p>
                      <a:pPr algn="l" fontAlgn="t"/>
                      <a:r>
                        <a:rPr lang="fr-FR" dirty="0">
                          <a:effectLst/>
                        </a:rPr>
                        <a:t>Vitamine B6</a:t>
                      </a:r>
                    </a:p>
                  </a:txBody>
                  <a:tcPr marL="50800" marR="50800" marT="50800" marB="50800"/>
                </a:tc>
                <a:tc>
                  <a:txBody>
                    <a:bodyPr/>
                    <a:lstStyle/>
                    <a:p>
                      <a:pPr fontAlgn="t"/>
                      <a:r>
                        <a:rPr lang="fr-FR">
                          <a:effectLst/>
                        </a:rPr>
                        <a:t>5 mg</a:t>
                      </a:r>
                    </a:p>
                  </a:txBody>
                  <a:tcPr marL="50800" marR="50800" marT="50800" marB="50800"/>
                </a:tc>
                <a:tc>
                  <a:txBody>
                    <a:bodyPr/>
                    <a:lstStyle/>
                    <a:p>
                      <a:pPr fontAlgn="t"/>
                      <a:r>
                        <a:rPr lang="fr-FR">
                          <a:effectLst/>
                        </a:rPr>
                        <a:t>10 mg</a:t>
                      </a:r>
                    </a:p>
                  </a:txBody>
                  <a:tcPr marL="50800" marR="50800" marT="50800" marB="50800"/>
                </a:tc>
                <a:tc>
                  <a:txBody>
                    <a:bodyPr/>
                    <a:lstStyle/>
                    <a:p>
                      <a:pPr fontAlgn="t"/>
                      <a:r>
                        <a:rPr lang="fr-FR">
                          <a:effectLst/>
                        </a:rPr>
                        <a:t>50 mg</a:t>
                      </a:r>
                    </a:p>
                  </a:txBody>
                  <a:tcPr marL="50800" marR="50800" marT="50800" marB="50800"/>
                </a:tc>
                <a:extLst>
                  <a:ext uri="{0D108BD9-81ED-4DB2-BD59-A6C34878D82A}">
                    <a16:rowId xmlns:a16="http://schemas.microsoft.com/office/drawing/2014/main" val="2647822047"/>
                  </a:ext>
                </a:extLst>
              </a:tr>
              <a:tr h="359887">
                <a:tc>
                  <a:txBody>
                    <a:bodyPr/>
                    <a:lstStyle/>
                    <a:p>
                      <a:pPr algn="l" fontAlgn="t"/>
                      <a:r>
                        <a:rPr lang="fr-FR" dirty="0">
                          <a:effectLst/>
                        </a:rPr>
                        <a:t>Valériane</a:t>
                      </a:r>
                    </a:p>
                  </a:txBody>
                  <a:tcPr marL="50800" marR="50800" marT="50800" marB="50800"/>
                </a:tc>
                <a:tc>
                  <a:txBody>
                    <a:bodyPr/>
                    <a:lstStyle/>
                    <a:p>
                      <a:pPr fontAlgn="t"/>
                      <a:r>
                        <a:rPr lang="fr-FR">
                          <a:effectLst/>
                        </a:rPr>
                        <a:t>100 mg</a:t>
                      </a:r>
                    </a:p>
                  </a:txBody>
                  <a:tcPr marL="50800" marR="50800" marT="50800" marB="50800"/>
                </a:tc>
                <a:tc>
                  <a:txBody>
                    <a:bodyPr/>
                    <a:lstStyle/>
                    <a:p>
                      <a:pPr fontAlgn="t"/>
                      <a:r>
                        <a:rPr lang="fr-FR">
                          <a:effectLst/>
                        </a:rPr>
                        <a:t>200 mg</a:t>
                      </a:r>
                    </a:p>
                  </a:txBody>
                  <a:tcPr marL="50800" marR="50800" marT="50800" marB="50800"/>
                </a:tc>
                <a:tc>
                  <a:txBody>
                    <a:bodyPr/>
                    <a:lstStyle/>
                    <a:p>
                      <a:pPr fontAlgn="t"/>
                      <a:r>
                        <a:rPr lang="fr-FR">
                          <a:effectLst/>
                        </a:rPr>
                        <a:t>500 mg</a:t>
                      </a:r>
                    </a:p>
                  </a:txBody>
                  <a:tcPr marL="50800" marR="50800" marT="50800" marB="50800"/>
                </a:tc>
                <a:extLst>
                  <a:ext uri="{0D108BD9-81ED-4DB2-BD59-A6C34878D82A}">
                    <a16:rowId xmlns:a16="http://schemas.microsoft.com/office/drawing/2014/main" val="3151929731"/>
                  </a:ext>
                </a:extLst>
              </a:tr>
              <a:tr h="372012">
                <a:tc>
                  <a:txBody>
                    <a:bodyPr/>
                    <a:lstStyle/>
                    <a:p>
                      <a:pPr algn="l" fontAlgn="t"/>
                      <a:r>
                        <a:rPr lang="fr-FR" dirty="0">
                          <a:effectLst/>
                        </a:rPr>
                        <a:t>Passiflore</a:t>
                      </a:r>
                    </a:p>
                  </a:txBody>
                  <a:tcPr marL="50800" marR="50800" marT="50800" marB="50800"/>
                </a:tc>
                <a:tc>
                  <a:txBody>
                    <a:bodyPr/>
                    <a:lstStyle/>
                    <a:p>
                      <a:pPr fontAlgn="t"/>
                      <a:r>
                        <a:rPr lang="fr-FR">
                          <a:effectLst/>
                        </a:rPr>
                        <a:t>200 mg</a:t>
                      </a:r>
                    </a:p>
                  </a:txBody>
                  <a:tcPr marL="50800" marR="50800" marT="50800" marB="50800"/>
                </a:tc>
                <a:tc>
                  <a:txBody>
                    <a:bodyPr/>
                    <a:lstStyle/>
                    <a:p>
                      <a:pPr fontAlgn="t"/>
                      <a:r>
                        <a:rPr lang="fr-FR">
                          <a:effectLst/>
                        </a:rPr>
                        <a:t>500 mg</a:t>
                      </a:r>
                    </a:p>
                  </a:txBody>
                  <a:tcPr marL="50800" marR="50800" marT="50800" marB="50800"/>
                </a:tc>
                <a:tc>
                  <a:txBody>
                    <a:bodyPr/>
                    <a:lstStyle/>
                    <a:p>
                      <a:pPr fontAlgn="t"/>
                      <a:r>
                        <a:rPr lang="fr-FR" dirty="0">
                          <a:effectLst/>
                        </a:rPr>
                        <a:t>1000 mg</a:t>
                      </a:r>
                    </a:p>
                  </a:txBody>
                  <a:tcPr marL="50800" marR="50800" marT="50800" marB="50800"/>
                </a:tc>
                <a:extLst>
                  <a:ext uri="{0D108BD9-81ED-4DB2-BD59-A6C34878D82A}">
                    <a16:rowId xmlns:a16="http://schemas.microsoft.com/office/drawing/2014/main" val="1777814821"/>
                  </a:ext>
                </a:extLst>
              </a:tr>
            </a:tbl>
          </a:graphicData>
        </a:graphic>
      </p:graphicFrame>
      <p:pic>
        <p:nvPicPr>
          <p:cNvPr id="4" name="Image 3" descr="Une image contenant clipart&#10;&#10;Description générée automatiquement">
            <a:extLst>
              <a:ext uri="{FF2B5EF4-FFF2-40B4-BE49-F238E27FC236}">
                <a16:creationId xmlns:a16="http://schemas.microsoft.com/office/drawing/2014/main" id="{1436A3CB-B5FD-4E0E-8AFA-88C1F1F20BBE}"/>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tretch>
            <a:fillRect/>
          </a:stretch>
        </p:blipFill>
        <p:spPr>
          <a:xfrm>
            <a:off x="10772775" y="6031865"/>
            <a:ext cx="1419225" cy="819150"/>
          </a:xfrm>
          <a:prstGeom prst="rect">
            <a:avLst/>
          </a:prstGeom>
        </p:spPr>
      </p:pic>
    </p:spTree>
    <p:extLst>
      <p:ext uri="{BB962C8B-B14F-4D97-AF65-F5344CB8AC3E}">
        <p14:creationId xmlns:p14="http://schemas.microsoft.com/office/powerpoint/2010/main" val="3627334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585829-222B-44E0-965E-E9E950B006BB}"/>
              </a:ext>
            </a:extLst>
          </p:cNvPr>
          <p:cNvSpPr>
            <a:spLocks noGrp="1"/>
          </p:cNvSpPr>
          <p:nvPr>
            <p:ph type="title"/>
          </p:nvPr>
        </p:nvSpPr>
        <p:spPr/>
        <p:txBody>
          <a:bodyPr/>
          <a:lstStyle/>
          <a:p>
            <a:r>
              <a:rPr lang="fr-FR" dirty="0">
                <a:solidFill>
                  <a:srgbClr val="00B0F0"/>
                </a:solidFill>
              </a:rPr>
              <a:t>GABA</a:t>
            </a:r>
          </a:p>
        </p:txBody>
      </p:sp>
      <p:pic>
        <p:nvPicPr>
          <p:cNvPr id="4" name="Image 3" descr="Une image contenant clipart&#10;&#10;Description générée automatiquement">
            <a:extLst>
              <a:ext uri="{FF2B5EF4-FFF2-40B4-BE49-F238E27FC236}">
                <a16:creationId xmlns:a16="http://schemas.microsoft.com/office/drawing/2014/main" id="{1436A3CB-B5FD-4E0E-8AFA-88C1F1F20BBE}"/>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tretch>
            <a:fillRect/>
          </a:stretch>
        </p:blipFill>
        <p:spPr>
          <a:xfrm>
            <a:off x="10772775" y="6031865"/>
            <a:ext cx="1419225" cy="819150"/>
          </a:xfrm>
          <a:prstGeom prst="rect">
            <a:avLst/>
          </a:prstGeom>
        </p:spPr>
      </p:pic>
      <p:pic>
        <p:nvPicPr>
          <p:cNvPr id="2050" name="Picture 2" descr="NUITARELNUIT_1">
            <a:hlinkClick r:id="rId4" action="ppaction://hlinksldjump"/>
            <a:extLst>
              <a:ext uri="{FF2B5EF4-FFF2-40B4-BE49-F238E27FC236}">
                <a16:creationId xmlns:a16="http://schemas.microsoft.com/office/drawing/2014/main" id="{F9FE655D-9E78-4DE5-9D39-9666EEC5A3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568" y="4782581"/>
            <a:ext cx="1923078" cy="1800000"/>
          </a:xfrm>
          <a:prstGeom prst="rect">
            <a:avLst/>
          </a:prstGeom>
          <a:noFill/>
          <a:ln>
            <a:solidFill>
              <a:srgbClr val="E729C7"/>
            </a:solidFill>
          </a:ln>
          <a:extLst>
            <a:ext uri="{909E8E84-426E-40DD-AFC4-6F175D3DCCD1}">
              <a14:hiddenFill xmlns:a14="http://schemas.microsoft.com/office/drawing/2010/main">
                <a:solidFill>
                  <a:srgbClr val="FFFFFF"/>
                </a:solidFill>
              </a14:hiddenFill>
            </a:ext>
          </a:extLst>
        </p:spPr>
      </p:pic>
      <p:pic>
        <p:nvPicPr>
          <p:cNvPr id="2052" name="Picture 4" descr="L.GLUTAMINELG_1">
            <a:hlinkClick r:id="rId6" action="ppaction://hlinksldjump"/>
            <a:extLst>
              <a:ext uri="{FF2B5EF4-FFF2-40B4-BE49-F238E27FC236}">
                <a16:creationId xmlns:a16="http://schemas.microsoft.com/office/drawing/2014/main" id="{54AA7778-4F51-422F-ADAE-1DA9B45BC8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04485" y="2528999"/>
            <a:ext cx="1923078" cy="1800000"/>
          </a:xfrm>
          <a:prstGeom prst="rect">
            <a:avLst/>
          </a:prstGeom>
          <a:noFill/>
          <a:ln>
            <a:solidFill>
              <a:srgbClr val="E729C7"/>
            </a:solidFill>
          </a:ln>
          <a:extLst>
            <a:ext uri="{909E8E84-426E-40DD-AFC4-6F175D3DCCD1}">
              <a14:hiddenFill xmlns:a14="http://schemas.microsoft.com/office/drawing/2010/main">
                <a:solidFill>
                  <a:srgbClr val="FFFFFF"/>
                </a:solidFill>
              </a14:hiddenFill>
            </a:ext>
          </a:extLst>
        </p:spPr>
      </p:pic>
      <p:pic>
        <p:nvPicPr>
          <p:cNvPr id="5" name="Image 4" descr="Une image contenant texte, bidon&#10;&#10;Description générée automatiquement">
            <a:hlinkClick r:id="rId8" action="ppaction://hlinksldjump"/>
            <a:extLst>
              <a:ext uri="{FF2B5EF4-FFF2-40B4-BE49-F238E27FC236}">
                <a16:creationId xmlns:a16="http://schemas.microsoft.com/office/drawing/2014/main" id="{F812FC33-F228-447A-A9BF-98241CF57EE9}"/>
              </a:ext>
            </a:extLst>
          </p:cNvPr>
          <p:cNvPicPr>
            <a:picLocks noChangeAspect="1"/>
          </p:cNvPicPr>
          <p:nvPr/>
        </p:nvPicPr>
        <p:blipFill rotWithShape="1">
          <a:blip r:embed="rId9">
            <a:extLst>
              <a:ext uri="{28A0092B-C50C-407E-A947-70E740481C1C}">
                <a14:useLocalDpi xmlns:a14="http://schemas.microsoft.com/office/drawing/2010/main" val="0"/>
              </a:ext>
            </a:extLst>
          </a:blip>
          <a:srcRect l="11923" r="2449"/>
          <a:stretch/>
        </p:blipFill>
        <p:spPr>
          <a:xfrm rot="5400000">
            <a:off x="1156307" y="2640721"/>
            <a:ext cx="1800000" cy="1576557"/>
          </a:xfrm>
          <a:prstGeom prst="rect">
            <a:avLst/>
          </a:prstGeom>
          <a:ln>
            <a:solidFill>
              <a:srgbClr val="E729C7"/>
            </a:solidFill>
          </a:ln>
        </p:spPr>
      </p:pic>
      <p:pic>
        <p:nvPicPr>
          <p:cNvPr id="7" name="Image 6" descr="Une image contenant texte, intérieur&#10;&#10;Description générée automatiquement">
            <a:hlinkClick r:id="rId10" action="ppaction://hlinksldjump"/>
            <a:extLst>
              <a:ext uri="{FF2B5EF4-FFF2-40B4-BE49-F238E27FC236}">
                <a16:creationId xmlns:a16="http://schemas.microsoft.com/office/drawing/2014/main" id="{25F57F58-78AE-4D9A-BA1A-B339007B5B6A}"/>
              </a:ext>
            </a:extLst>
          </p:cNvPr>
          <p:cNvPicPr>
            <a:picLocks noChangeAspect="1"/>
          </p:cNvPicPr>
          <p:nvPr/>
        </p:nvPicPr>
        <p:blipFill rotWithShape="1">
          <a:blip r:embed="rId11">
            <a:extLst>
              <a:ext uri="{28A0092B-C50C-407E-A947-70E740481C1C}">
                <a14:useLocalDpi xmlns:a14="http://schemas.microsoft.com/office/drawing/2010/main" val="0"/>
              </a:ext>
            </a:extLst>
          </a:blip>
          <a:srcRect l="8101" r="3750"/>
          <a:stretch/>
        </p:blipFill>
        <p:spPr>
          <a:xfrm rot="5400000">
            <a:off x="3524534" y="2663243"/>
            <a:ext cx="1800000" cy="1531512"/>
          </a:xfrm>
          <a:prstGeom prst="rect">
            <a:avLst/>
          </a:prstGeom>
          <a:ln>
            <a:solidFill>
              <a:srgbClr val="E729C7"/>
            </a:solidFill>
          </a:ln>
        </p:spPr>
      </p:pic>
      <p:pic>
        <p:nvPicPr>
          <p:cNvPr id="10" name="Image 9" descr="Une image contenant texte&#10;&#10;Description générée automatiquement">
            <a:hlinkClick r:id="rId12" action="ppaction://hlinksldjump"/>
            <a:extLst>
              <a:ext uri="{FF2B5EF4-FFF2-40B4-BE49-F238E27FC236}">
                <a16:creationId xmlns:a16="http://schemas.microsoft.com/office/drawing/2014/main" id="{4B2E7509-E147-44F0-AD3C-3CA9FF6EF884}"/>
              </a:ext>
            </a:extLst>
          </p:cNvPr>
          <p:cNvPicPr>
            <a:picLocks noChangeAspect="1"/>
          </p:cNvPicPr>
          <p:nvPr/>
        </p:nvPicPr>
        <p:blipFill rotWithShape="1">
          <a:blip r:embed="rId13">
            <a:extLst>
              <a:ext uri="{28A0092B-C50C-407E-A947-70E740481C1C}">
                <a14:useLocalDpi xmlns:a14="http://schemas.microsoft.com/office/drawing/2010/main" val="0"/>
              </a:ext>
            </a:extLst>
          </a:blip>
          <a:srcRect l="16111" r="5833"/>
          <a:stretch/>
        </p:blipFill>
        <p:spPr>
          <a:xfrm rot="5400000">
            <a:off x="9301230" y="2564230"/>
            <a:ext cx="1800000" cy="1729538"/>
          </a:xfrm>
          <a:prstGeom prst="rect">
            <a:avLst/>
          </a:prstGeom>
          <a:ln>
            <a:solidFill>
              <a:srgbClr val="E729C7"/>
            </a:solidFill>
          </a:ln>
        </p:spPr>
      </p:pic>
      <p:sp>
        <p:nvSpPr>
          <p:cNvPr id="11" name="Signe Plus 10">
            <a:extLst>
              <a:ext uri="{FF2B5EF4-FFF2-40B4-BE49-F238E27FC236}">
                <a16:creationId xmlns:a16="http://schemas.microsoft.com/office/drawing/2014/main" id="{C409FE12-2CA7-431B-85DA-FE6189F1E387}"/>
              </a:ext>
            </a:extLst>
          </p:cNvPr>
          <p:cNvSpPr/>
          <p:nvPr/>
        </p:nvSpPr>
        <p:spPr>
          <a:xfrm>
            <a:off x="8641484" y="3212034"/>
            <a:ext cx="409280" cy="36195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73A5ECCE-58CE-4C2E-BEEA-6FFF8474F7C6}"/>
              </a:ext>
            </a:extLst>
          </p:cNvPr>
          <p:cNvSpPr txBox="1"/>
          <p:nvPr/>
        </p:nvSpPr>
        <p:spPr>
          <a:xfrm>
            <a:off x="5328723" y="3244333"/>
            <a:ext cx="537327" cy="369332"/>
          </a:xfrm>
          <a:prstGeom prst="rect">
            <a:avLst/>
          </a:prstGeom>
          <a:noFill/>
        </p:spPr>
        <p:txBody>
          <a:bodyPr wrap="none" rtlCol="0">
            <a:spAutoFit/>
          </a:bodyPr>
          <a:lstStyle/>
          <a:p>
            <a:r>
              <a:rPr lang="fr-FR" dirty="0">
                <a:solidFill>
                  <a:srgbClr val="E729C7"/>
                </a:solidFill>
              </a:rPr>
              <a:t>OU</a:t>
            </a:r>
          </a:p>
        </p:txBody>
      </p:sp>
      <p:sp>
        <p:nvSpPr>
          <p:cNvPr id="13" name="ZoneTexte 12">
            <a:extLst>
              <a:ext uri="{FF2B5EF4-FFF2-40B4-BE49-F238E27FC236}">
                <a16:creationId xmlns:a16="http://schemas.microsoft.com/office/drawing/2014/main" id="{9D3CA65F-C246-4601-AB19-034F8AF870BA}"/>
              </a:ext>
            </a:extLst>
          </p:cNvPr>
          <p:cNvSpPr txBox="1"/>
          <p:nvPr/>
        </p:nvSpPr>
        <p:spPr>
          <a:xfrm>
            <a:off x="2983018" y="3244333"/>
            <a:ext cx="537327" cy="369332"/>
          </a:xfrm>
          <a:prstGeom prst="rect">
            <a:avLst/>
          </a:prstGeom>
          <a:noFill/>
        </p:spPr>
        <p:txBody>
          <a:bodyPr wrap="none" rtlCol="0">
            <a:spAutoFit/>
          </a:bodyPr>
          <a:lstStyle/>
          <a:p>
            <a:r>
              <a:rPr lang="fr-FR" dirty="0">
                <a:solidFill>
                  <a:srgbClr val="E729C7"/>
                </a:solidFill>
              </a:rPr>
              <a:t>OU</a:t>
            </a:r>
          </a:p>
        </p:txBody>
      </p:sp>
      <p:sp>
        <p:nvSpPr>
          <p:cNvPr id="8" name="Accolade ouvrante 7">
            <a:extLst>
              <a:ext uri="{FF2B5EF4-FFF2-40B4-BE49-F238E27FC236}">
                <a16:creationId xmlns:a16="http://schemas.microsoft.com/office/drawing/2014/main" id="{DE4A97BE-DD73-4E13-84DE-63736485B84D}"/>
              </a:ext>
            </a:extLst>
          </p:cNvPr>
          <p:cNvSpPr/>
          <p:nvPr/>
        </p:nvSpPr>
        <p:spPr>
          <a:xfrm>
            <a:off x="828675" y="2359658"/>
            <a:ext cx="324838" cy="2133600"/>
          </a:xfrm>
          <a:prstGeom prst="leftBrace">
            <a:avLst>
              <a:gd name="adj1" fmla="val 72842"/>
              <a:gd name="adj2" fmla="val 5178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5" name="Accolade ouvrante 14">
            <a:extLst>
              <a:ext uri="{FF2B5EF4-FFF2-40B4-BE49-F238E27FC236}">
                <a16:creationId xmlns:a16="http://schemas.microsoft.com/office/drawing/2014/main" id="{4066F10C-6E2D-4E33-90FC-682689D3210C}"/>
              </a:ext>
            </a:extLst>
          </p:cNvPr>
          <p:cNvSpPr/>
          <p:nvPr/>
        </p:nvSpPr>
        <p:spPr>
          <a:xfrm rot="10800000">
            <a:off x="8099076" y="2359658"/>
            <a:ext cx="324838" cy="2133600"/>
          </a:xfrm>
          <a:prstGeom prst="leftBrace">
            <a:avLst>
              <a:gd name="adj1" fmla="val 72842"/>
              <a:gd name="adj2" fmla="val 5178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3463338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585829-222B-44E0-965E-E9E950B006BB}"/>
              </a:ext>
            </a:extLst>
          </p:cNvPr>
          <p:cNvSpPr>
            <a:spLocks noGrp="1"/>
          </p:cNvSpPr>
          <p:nvPr>
            <p:ph type="title"/>
          </p:nvPr>
        </p:nvSpPr>
        <p:spPr/>
        <p:txBody>
          <a:bodyPr/>
          <a:lstStyle/>
          <a:p>
            <a:r>
              <a:rPr lang="fr-FR" dirty="0">
                <a:solidFill>
                  <a:srgbClr val="002060"/>
                </a:solidFill>
              </a:rPr>
              <a:t>Sérotonine</a:t>
            </a:r>
          </a:p>
        </p:txBody>
      </p:sp>
      <p:sp>
        <p:nvSpPr>
          <p:cNvPr id="3" name="Espace réservé du contenu 2">
            <a:extLst>
              <a:ext uri="{FF2B5EF4-FFF2-40B4-BE49-F238E27FC236}">
                <a16:creationId xmlns:a16="http://schemas.microsoft.com/office/drawing/2014/main" id="{7DAB1E05-49D7-4E84-99C8-B9C2BC380273}"/>
              </a:ext>
            </a:extLst>
          </p:cNvPr>
          <p:cNvSpPr>
            <a:spLocks noGrp="1"/>
          </p:cNvSpPr>
          <p:nvPr>
            <p:ph idx="1"/>
          </p:nvPr>
        </p:nvSpPr>
        <p:spPr>
          <a:xfrm>
            <a:off x="1115568" y="2478023"/>
            <a:ext cx="10168128" cy="4179951"/>
          </a:xfrm>
        </p:spPr>
        <p:txBody>
          <a:bodyPr>
            <a:noAutofit/>
          </a:bodyPr>
          <a:lstStyle/>
          <a:p>
            <a:r>
              <a:rPr lang="fr-FR" sz="1200" dirty="0"/>
              <a:t>La sérotonine est produite en grande quantité dans les lobes occipitaux et contribue à créer l'électricité neurologique nécessaire à la vue et au repos, et contrôle également vos envies de fumer. Les lobes occipitaux maintiennent l'équilibre global de votre cerveau, ou la synchronisation, en régulant la production de toutes les ondes cérébrales primaires. Les quatre ondes cérébrales apparaissent dans des combinaisons variables tout au long de la journée, mais la nuit, la sérotonine permet au cerveau de se recharger et de se rééquilibrer. Si ces ondes cérébrales ne sont pas synchronisées, les côtés gauche et droit de votre cerveau seront déséquilibrés, et vous aurez peut-être l'impression de vous égarer ; vous serez trop fatigué, hors de contrôle et incapable de trouver un sommeil réparateur. Lorsque la sérotonine est déséquilibrée, la capacité de votre cerveau à se recharger est compromise. L'épuisement de la sérotonine peut être dû à une trop grande excitation ou à un manque de sommeil. Lorsque cela se produit, vous ne pouvez tout simplement pas penser clairement. </a:t>
            </a:r>
          </a:p>
          <a:p>
            <a:r>
              <a:rPr lang="fr-FR" sz="1200" b="1" dirty="0"/>
              <a:t>Problèmes physiques : </a:t>
            </a:r>
            <a:r>
              <a:rPr lang="fr-FR" sz="1200" dirty="0"/>
              <a:t>Maux et douleurs, allergies, arthrite, maux de dos, vision floue, envies de glucides, mains moites, constipation ou diarrhée, difficultés à avaler, vertiges, dépendance à la drogue ou à l'alcool, réactions aux drogues, sécheresse de la bouche, hallucinations, maux de tête, seuil de douleur/plaisir élevé, hypersensibilité, sommeil excessif, hypertension, insomnie, tension musculaire, nausées, sueurs nocturnes, palpitations, paresthésies, SPM, éjaculation précoce, orgasme précoce chez la femme, fringales de sel, tachycardie, bourdonnements d'oreilles, tremblements, fréquence urinaire, vomissements, prise de poids. </a:t>
            </a:r>
          </a:p>
          <a:p>
            <a:r>
              <a:rPr lang="fr-FR" sz="1200" b="1" dirty="0"/>
              <a:t>Questions de personnalité </a:t>
            </a:r>
            <a:r>
              <a:rPr lang="fr-FR" sz="1200" dirty="0"/>
              <a:t>: Codépendance, dépersonnalisation, dépression, impulsivité, manque d'appréciation artistique, manque de bon sens, manque de plaisir, isolement social, tendances masochistes, trouble obsessionnel compulsif, paranoïa, perfectionnisme, phobies, rage, égocentrisme, timidité. </a:t>
            </a:r>
          </a:p>
          <a:p>
            <a:r>
              <a:rPr lang="fr-FR" sz="1200" b="1" dirty="0"/>
              <a:t>Problèmes de mémoire </a:t>
            </a:r>
            <a:r>
              <a:rPr lang="fr-FR" sz="1200" dirty="0"/>
              <a:t>: Confusion, perte de mémoire, trop d'idées à gérer. Problèmes d'attention : Difficultés de concentration, hypervigilance, agitation, temps de réaction lent</a:t>
            </a:r>
          </a:p>
        </p:txBody>
      </p:sp>
      <p:pic>
        <p:nvPicPr>
          <p:cNvPr id="4" name="Image 3" descr="Une image contenant clipart&#10;&#10;Description générée automatiquement">
            <a:extLst>
              <a:ext uri="{FF2B5EF4-FFF2-40B4-BE49-F238E27FC236}">
                <a16:creationId xmlns:a16="http://schemas.microsoft.com/office/drawing/2014/main" id="{1436A3CB-B5FD-4E0E-8AFA-88C1F1F20BBE}"/>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tretch>
            <a:fillRect/>
          </a:stretch>
        </p:blipFill>
        <p:spPr>
          <a:xfrm>
            <a:off x="10772775" y="6031865"/>
            <a:ext cx="1419225" cy="819150"/>
          </a:xfrm>
          <a:prstGeom prst="rect">
            <a:avLst/>
          </a:prstGeom>
        </p:spPr>
      </p:pic>
    </p:spTree>
    <p:extLst>
      <p:ext uri="{BB962C8B-B14F-4D97-AF65-F5344CB8AC3E}">
        <p14:creationId xmlns:p14="http://schemas.microsoft.com/office/powerpoint/2010/main" val="1335665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585829-222B-44E0-965E-E9E950B006BB}"/>
              </a:ext>
            </a:extLst>
          </p:cNvPr>
          <p:cNvSpPr>
            <a:spLocks noGrp="1"/>
          </p:cNvSpPr>
          <p:nvPr>
            <p:ph type="title"/>
          </p:nvPr>
        </p:nvSpPr>
        <p:spPr/>
        <p:txBody>
          <a:bodyPr/>
          <a:lstStyle/>
          <a:p>
            <a:r>
              <a:rPr lang="fr-FR" dirty="0">
                <a:solidFill>
                  <a:srgbClr val="002060"/>
                </a:solidFill>
              </a:rPr>
              <a:t>Sérotonine</a:t>
            </a:r>
          </a:p>
        </p:txBody>
      </p:sp>
      <p:graphicFrame>
        <p:nvGraphicFramePr>
          <p:cNvPr id="7" name="Tableau 7">
            <a:extLst>
              <a:ext uri="{FF2B5EF4-FFF2-40B4-BE49-F238E27FC236}">
                <a16:creationId xmlns:a16="http://schemas.microsoft.com/office/drawing/2014/main" id="{63539F16-5EF7-4903-AC94-0C229B9733B9}"/>
              </a:ext>
            </a:extLst>
          </p:cNvPr>
          <p:cNvGraphicFramePr>
            <a:graphicFrameLocks noGrp="1"/>
          </p:cNvGraphicFramePr>
          <p:nvPr>
            <p:ph idx="1"/>
            <p:extLst>
              <p:ext uri="{D42A27DB-BD31-4B8C-83A1-F6EECF244321}">
                <p14:modId xmlns:p14="http://schemas.microsoft.com/office/powerpoint/2010/main" val="2498733204"/>
              </p:ext>
            </p:extLst>
          </p:nvPr>
        </p:nvGraphicFramePr>
        <p:xfrm>
          <a:off x="508932" y="2161463"/>
          <a:ext cx="11174136" cy="4412337"/>
        </p:xfrm>
        <a:graphic>
          <a:graphicData uri="http://schemas.openxmlformats.org/drawingml/2006/table">
            <a:tbl>
              <a:tblPr firstRow="1" bandRow="1">
                <a:tableStyleId>{5C22544A-7EE6-4342-B048-85BDC9FD1C3A}</a:tableStyleId>
              </a:tblPr>
              <a:tblGrid>
                <a:gridCol w="3803009">
                  <a:extLst>
                    <a:ext uri="{9D8B030D-6E8A-4147-A177-3AD203B41FA5}">
                      <a16:colId xmlns:a16="http://schemas.microsoft.com/office/drawing/2014/main" val="518184298"/>
                    </a:ext>
                  </a:extLst>
                </a:gridCol>
                <a:gridCol w="2130804">
                  <a:extLst>
                    <a:ext uri="{9D8B030D-6E8A-4147-A177-3AD203B41FA5}">
                      <a16:colId xmlns:a16="http://schemas.microsoft.com/office/drawing/2014/main" val="3721576996"/>
                    </a:ext>
                  </a:extLst>
                </a:gridCol>
                <a:gridCol w="2446789">
                  <a:extLst>
                    <a:ext uri="{9D8B030D-6E8A-4147-A177-3AD203B41FA5}">
                      <a16:colId xmlns:a16="http://schemas.microsoft.com/office/drawing/2014/main" val="3708474124"/>
                    </a:ext>
                  </a:extLst>
                </a:gridCol>
                <a:gridCol w="2793534">
                  <a:extLst>
                    <a:ext uri="{9D8B030D-6E8A-4147-A177-3AD203B41FA5}">
                      <a16:colId xmlns:a16="http://schemas.microsoft.com/office/drawing/2014/main" val="7490067"/>
                    </a:ext>
                  </a:extLst>
                </a:gridCol>
              </a:tblGrid>
              <a:tr h="5877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rgbClr val="E729C7"/>
                          </a:solidFill>
                        </a:rPr>
                        <a:t>Complément nutritionnel</a:t>
                      </a:r>
                    </a:p>
                  </a:txBody>
                  <a:tcPr>
                    <a:noFill/>
                  </a:tcPr>
                </a:tc>
                <a:tc>
                  <a:txBody>
                    <a:bodyPr/>
                    <a:lstStyle/>
                    <a:p>
                      <a:r>
                        <a:rPr lang="fr-FR" sz="1600" dirty="0"/>
                        <a:t>Déficit mineur (0-5)</a:t>
                      </a:r>
                    </a:p>
                  </a:txBody>
                  <a:tcPr/>
                </a:tc>
                <a:tc>
                  <a:txBody>
                    <a:bodyPr/>
                    <a:lstStyle/>
                    <a:p>
                      <a:r>
                        <a:rPr lang="fr-FR" sz="1600" dirty="0"/>
                        <a:t>Déficit modéré (6-15)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Déficit important (15+)</a:t>
                      </a:r>
                    </a:p>
                    <a:p>
                      <a:endParaRPr lang="fr-FR" sz="1600" dirty="0"/>
                    </a:p>
                  </a:txBody>
                  <a:tcPr/>
                </a:tc>
                <a:extLst>
                  <a:ext uri="{0D108BD9-81ED-4DB2-BD59-A6C34878D82A}">
                    <a16:rowId xmlns:a16="http://schemas.microsoft.com/office/drawing/2014/main" val="4068632461"/>
                  </a:ext>
                </a:extLst>
              </a:tr>
              <a:tr h="381494">
                <a:tc>
                  <a:txBody>
                    <a:bodyPr/>
                    <a:lstStyle/>
                    <a:p>
                      <a:pPr algn="l" fontAlgn="t"/>
                      <a:r>
                        <a:rPr lang="fr-FR" dirty="0">
                          <a:effectLst/>
                        </a:rPr>
                        <a:t>Huile de poisson</a:t>
                      </a:r>
                    </a:p>
                  </a:txBody>
                  <a:tcPr marL="50800" marR="50800" marT="50800" marB="50800"/>
                </a:tc>
                <a:tc>
                  <a:txBody>
                    <a:bodyPr/>
                    <a:lstStyle/>
                    <a:p>
                      <a:pPr fontAlgn="t"/>
                      <a:r>
                        <a:rPr lang="fr-FR">
                          <a:effectLst/>
                        </a:rPr>
                        <a:t>500 mg</a:t>
                      </a:r>
                    </a:p>
                  </a:txBody>
                  <a:tcPr marL="50800" marR="50800" marT="50800" marB="50800"/>
                </a:tc>
                <a:tc>
                  <a:txBody>
                    <a:bodyPr/>
                    <a:lstStyle/>
                    <a:p>
                      <a:pPr fontAlgn="t"/>
                      <a:r>
                        <a:rPr lang="fr-FR">
                          <a:effectLst/>
                        </a:rPr>
                        <a:t>1000 mg</a:t>
                      </a:r>
                    </a:p>
                  </a:txBody>
                  <a:tcPr marL="50800" marR="50800" marT="50800" marB="50800"/>
                </a:tc>
                <a:tc>
                  <a:txBody>
                    <a:bodyPr/>
                    <a:lstStyle/>
                    <a:p>
                      <a:pPr fontAlgn="t"/>
                      <a:r>
                        <a:rPr lang="fr-FR">
                          <a:effectLst/>
                        </a:rPr>
                        <a:t>2000 mg</a:t>
                      </a:r>
                    </a:p>
                  </a:txBody>
                  <a:tcPr marL="50800" marR="50800" marT="50800" marB="50800"/>
                </a:tc>
                <a:extLst>
                  <a:ext uri="{0D108BD9-81ED-4DB2-BD59-A6C34878D82A}">
                    <a16:rowId xmlns:a16="http://schemas.microsoft.com/office/drawing/2014/main" val="2604794029"/>
                  </a:ext>
                </a:extLst>
              </a:tr>
              <a:tr h="381494">
                <a:tc>
                  <a:txBody>
                    <a:bodyPr/>
                    <a:lstStyle/>
                    <a:p>
                      <a:pPr algn="l" fontAlgn="t"/>
                      <a:r>
                        <a:rPr lang="fr-FR" dirty="0">
                          <a:effectLst/>
                        </a:rPr>
                        <a:t>5-HTP</a:t>
                      </a:r>
                    </a:p>
                  </a:txBody>
                  <a:tcPr marL="50800" marR="50800" marT="50800" marB="50800"/>
                </a:tc>
                <a:tc>
                  <a:txBody>
                    <a:bodyPr/>
                    <a:lstStyle/>
                    <a:p>
                      <a:pPr fontAlgn="t"/>
                      <a:r>
                        <a:rPr lang="fr-FR">
                          <a:effectLst/>
                        </a:rPr>
                        <a:t>100 mg</a:t>
                      </a:r>
                    </a:p>
                  </a:txBody>
                  <a:tcPr marL="50800" marR="50800" marT="50800" marB="50800"/>
                </a:tc>
                <a:tc>
                  <a:txBody>
                    <a:bodyPr/>
                    <a:lstStyle/>
                    <a:p>
                      <a:pPr fontAlgn="t"/>
                      <a:r>
                        <a:rPr lang="fr-FR">
                          <a:effectLst/>
                        </a:rPr>
                        <a:t>200 mg</a:t>
                      </a:r>
                    </a:p>
                  </a:txBody>
                  <a:tcPr marL="50800" marR="50800" marT="50800" marB="50800"/>
                </a:tc>
                <a:tc>
                  <a:txBody>
                    <a:bodyPr/>
                    <a:lstStyle/>
                    <a:p>
                      <a:pPr fontAlgn="t"/>
                      <a:r>
                        <a:rPr lang="fr-FR">
                          <a:effectLst/>
                        </a:rPr>
                        <a:t>500 mg</a:t>
                      </a:r>
                    </a:p>
                  </a:txBody>
                  <a:tcPr marL="50800" marR="50800" marT="50800" marB="50800"/>
                </a:tc>
                <a:extLst>
                  <a:ext uri="{0D108BD9-81ED-4DB2-BD59-A6C34878D82A}">
                    <a16:rowId xmlns:a16="http://schemas.microsoft.com/office/drawing/2014/main" val="1788636869"/>
                  </a:ext>
                </a:extLst>
              </a:tr>
              <a:tr h="381494">
                <a:tc>
                  <a:txBody>
                    <a:bodyPr/>
                    <a:lstStyle/>
                    <a:p>
                      <a:pPr algn="l" fontAlgn="t"/>
                      <a:r>
                        <a:rPr lang="fr-FR" dirty="0">
                          <a:effectLst/>
                        </a:rPr>
                        <a:t>Magnésium</a:t>
                      </a:r>
                    </a:p>
                  </a:txBody>
                  <a:tcPr marL="50800" marR="50800" marT="50800" marB="50800"/>
                </a:tc>
                <a:tc>
                  <a:txBody>
                    <a:bodyPr/>
                    <a:lstStyle/>
                    <a:p>
                      <a:pPr fontAlgn="t"/>
                      <a:r>
                        <a:rPr lang="fr-FR">
                          <a:effectLst/>
                        </a:rPr>
                        <a:t>200 mg</a:t>
                      </a:r>
                    </a:p>
                  </a:txBody>
                  <a:tcPr marL="50800" marR="50800" marT="50800" marB="50800"/>
                </a:tc>
                <a:tc>
                  <a:txBody>
                    <a:bodyPr/>
                    <a:lstStyle/>
                    <a:p>
                      <a:pPr fontAlgn="t"/>
                      <a:r>
                        <a:rPr lang="fr-FR">
                          <a:effectLst/>
                        </a:rPr>
                        <a:t>400 mg</a:t>
                      </a:r>
                    </a:p>
                  </a:txBody>
                  <a:tcPr marL="50800" marR="50800" marT="50800" marB="50800"/>
                </a:tc>
                <a:tc>
                  <a:txBody>
                    <a:bodyPr/>
                    <a:lstStyle/>
                    <a:p>
                      <a:pPr fontAlgn="t"/>
                      <a:r>
                        <a:rPr lang="fr-FR">
                          <a:effectLst/>
                        </a:rPr>
                        <a:t>600 mg</a:t>
                      </a:r>
                    </a:p>
                  </a:txBody>
                  <a:tcPr marL="50800" marR="50800" marT="50800" marB="50800"/>
                </a:tc>
                <a:extLst>
                  <a:ext uri="{0D108BD9-81ED-4DB2-BD59-A6C34878D82A}">
                    <a16:rowId xmlns:a16="http://schemas.microsoft.com/office/drawing/2014/main" val="1350562073"/>
                  </a:ext>
                </a:extLst>
              </a:tr>
              <a:tr h="381494">
                <a:tc>
                  <a:txBody>
                    <a:bodyPr/>
                    <a:lstStyle/>
                    <a:p>
                      <a:pPr algn="l" fontAlgn="t"/>
                      <a:r>
                        <a:rPr lang="fr-FR" dirty="0">
                          <a:effectLst/>
                        </a:rPr>
                        <a:t>Mélatonine</a:t>
                      </a:r>
                    </a:p>
                  </a:txBody>
                  <a:tcPr marL="50800" marR="50800" marT="50800" marB="50800"/>
                </a:tc>
                <a:tc>
                  <a:txBody>
                    <a:bodyPr/>
                    <a:lstStyle/>
                    <a:p>
                      <a:pPr fontAlgn="t"/>
                      <a:r>
                        <a:rPr lang="fr-FR">
                          <a:effectLst/>
                        </a:rPr>
                        <a:t>1/3 mg</a:t>
                      </a:r>
                    </a:p>
                  </a:txBody>
                  <a:tcPr marL="50800" marR="50800" marT="50800" marB="50800"/>
                </a:tc>
                <a:tc>
                  <a:txBody>
                    <a:bodyPr/>
                    <a:lstStyle/>
                    <a:p>
                      <a:pPr fontAlgn="t"/>
                      <a:r>
                        <a:rPr lang="fr-FR">
                          <a:effectLst/>
                        </a:rPr>
                        <a:t>1/2-2 mg</a:t>
                      </a:r>
                    </a:p>
                  </a:txBody>
                  <a:tcPr marL="50800" marR="50800" marT="50800" marB="50800"/>
                </a:tc>
                <a:tc>
                  <a:txBody>
                    <a:bodyPr/>
                    <a:lstStyle/>
                    <a:p>
                      <a:pPr fontAlgn="t"/>
                      <a:r>
                        <a:rPr lang="fr-FR">
                          <a:effectLst/>
                        </a:rPr>
                        <a:t>1-6 mg</a:t>
                      </a:r>
                    </a:p>
                  </a:txBody>
                  <a:tcPr marL="50800" marR="50800" marT="50800" marB="50800"/>
                </a:tc>
                <a:extLst>
                  <a:ext uri="{0D108BD9-81ED-4DB2-BD59-A6C34878D82A}">
                    <a16:rowId xmlns:a16="http://schemas.microsoft.com/office/drawing/2014/main" val="1417915533"/>
                  </a:ext>
                </a:extLst>
              </a:tr>
              <a:tr h="381494">
                <a:tc>
                  <a:txBody>
                    <a:bodyPr/>
                    <a:lstStyle/>
                    <a:p>
                      <a:pPr algn="l" fontAlgn="t"/>
                      <a:r>
                        <a:rPr lang="fr-FR" dirty="0">
                          <a:effectLst/>
                        </a:rPr>
                        <a:t>Passiflore</a:t>
                      </a:r>
                    </a:p>
                  </a:txBody>
                  <a:tcPr marL="50800" marR="50800" marT="50800" marB="50800"/>
                </a:tc>
                <a:tc>
                  <a:txBody>
                    <a:bodyPr/>
                    <a:lstStyle/>
                    <a:p>
                      <a:pPr fontAlgn="t"/>
                      <a:r>
                        <a:rPr lang="fr-FR">
                          <a:effectLst/>
                        </a:rPr>
                        <a:t>200 mg</a:t>
                      </a:r>
                    </a:p>
                  </a:txBody>
                  <a:tcPr marL="50800" marR="50800" marT="50800" marB="50800"/>
                </a:tc>
                <a:tc>
                  <a:txBody>
                    <a:bodyPr/>
                    <a:lstStyle/>
                    <a:p>
                      <a:pPr fontAlgn="t"/>
                      <a:r>
                        <a:rPr lang="fr-FR">
                          <a:effectLst/>
                        </a:rPr>
                        <a:t>500 mg</a:t>
                      </a:r>
                    </a:p>
                  </a:txBody>
                  <a:tcPr marL="50800" marR="50800" marT="50800" marB="50800"/>
                </a:tc>
                <a:tc>
                  <a:txBody>
                    <a:bodyPr/>
                    <a:lstStyle/>
                    <a:p>
                      <a:pPr fontAlgn="t"/>
                      <a:r>
                        <a:rPr lang="fr-FR">
                          <a:effectLst/>
                        </a:rPr>
                        <a:t>1000 mg</a:t>
                      </a:r>
                    </a:p>
                  </a:txBody>
                  <a:tcPr marL="50800" marR="50800" marT="50800" marB="50800"/>
                </a:tc>
                <a:extLst>
                  <a:ext uri="{0D108BD9-81ED-4DB2-BD59-A6C34878D82A}">
                    <a16:rowId xmlns:a16="http://schemas.microsoft.com/office/drawing/2014/main" val="1991166643"/>
                  </a:ext>
                </a:extLst>
              </a:tr>
              <a:tr h="381494">
                <a:tc>
                  <a:txBody>
                    <a:bodyPr/>
                    <a:lstStyle/>
                    <a:p>
                      <a:pPr algn="l" fontAlgn="t"/>
                      <a:r>
                        <a:rPr lang="fr-FR" dirty="0">
                          <a:effectLst/>
                        </a:rPr>
                        <a:t>Vitamine B6</a:t>
                      </a:r>
                    </a:p>
                  </a:txBody>
                  <a:tcPr marL="50800" marR="50800" marT="50800" marB="50800"/>
                </a:tc>
                <a:tc>
                  <a:txBody>
                    <a:bodyPr/>
                    <a:lstStyle/>
                    <a:p>
                      <a:pPr fontAlgn="t"/>
                      <a:r>
                        <a:rPr lang="fr-FR">
                          <a:effectLst/>
                        </a:rPr>
                        <a:t>5 mg</a:t>
                      </a:r>
                    </a:p>
                  </a:txBody>
                  <a:tcPr marL="50800" marR="50800" marT="50800" marB="50800"/>
                </a:tc>
                <a:tc>
                  <a:txBody>
                    <a:bodyPr/>
                    <a:lstStyle/>
                    <a:p>
                      <a:pPr fontAlgn="t"/>
                      <a:r>
                        <a:rPr lang="fr-FR">
                          <a:effectLst/>
                        </a:rPr>
                        <a:t>10 mg</a:t>
                      </a:r>
                    </a:p>
                  </a:txBody>
                  <a:tcPr marL="50800" marR="50800" marT="50800" marB="50800"/>
                </a:tc>
                <a:tc>
                  <a:txBody>
                    <a:bodyPr/>
                    <a:lstStyle/>
                    <a:p>
                      <a:pPr fontAlgn="t"/>
                      <a:r>
                        <a:rPr lang="fr-FR">
                          <a:effectLst/>
                        </a:rPr>
                        <a:t>50 mg</a:t>
                      </a:r>
                    </a:p>
                  </a:txBody>
                  <a:tcPr marL="50800" marR="50800" marT="50800" marB="50800"/>
                </a:tc>
                <a:extLst>
                  <a:ext uri="{0D108BD9-81ED-4DB2-BD59-A6C34878D82A}">
                    <a16:rowId xmlns:a16="http://schemas.microsoft.com/office/drawing/2014/main" val="1463160011"/>
                  </a:ext>
                </a:extLst>
              </a:tr>
              <a:tr h="406320">
                <a:tc>
                  <a:txBody>
                    <a:bodyPr/>
                    <a:lstStyle/>
                    <a:p>
                      <a:pPr algn="l" fontAlgn="t"/>
                      <a:r>
                        <a:rPr lang="fr-FR" dirty="0" err="1">
                          <a:effectLst/>
                        </a:rPr>
                        <a:t>SAM-e</a:t>
                      </a:r>
                      <a:endParaRPr lang="fr-FR" dirty="0">
                        <a:effectLst/>
                      </a:endParaRPr>
                    </a:p>
                  </a:txBody>
                  <a:tcPr marL="50800" marR="50800" marT="50800" marB="50800"/>
                </a:tc>
                <a:tc>
                  <a:txBody>
                    <a:bodyPr/>
                    <a:lstStyle/>
                    <a:p>
                      <a:pPr fontAlgn="t"/>
                      <a:r>
                        <a:rPr lang="fr-FR">
                          <a:effectLst/>
                        </a:rPr>
                        <a:t>50 mg</a:t>
                      </a:r>
                    </a:p>
                  </a:txBody>
                  <a:tcPr marL="50800" marR="50800" marT="50800" marB="50800"/>
                </a:tc>
                <a:tc>
                  <a:txBody>
                    <a:bodyPr/>
                    <a:lstStyle/>
                    <a:p>
                      <a:pPr fontAlgn="t"/>
                      <a:r>
                        <a:rPr lang="fr-FR">
                          <a:effectLst/>
                        </a:rPr>
                        <a:t>100 mg</a:t>
                      </a:r>
                    </a:p>
                  </a:txBody>
                  <a:tcPr marL="50800" marR="50800" marT="50800" marB="50800"/>
                </a:tc>
                <a:tc>
                  <a:txBody>
                    <a:bodyPr/>
                    <a:lstStyle/>
                    <a:p>
                      <a:pPr fontAlgn="t"/>
                      <a:r>
                        <a:rPr lang="fr-FR">
                          <a:effectLst/>
                        </a:rPr>
                        <a:t>200 mg</a:t>
                      </a:r>
                    </a:p>
                  </a:txBody>
                  <a:tcPr marL="50800" marR="50800" marT="50800" marB="50800"/>
                </a:tc>
                <a:extLst>
                  <a:ext uri="{0D108BD9-81ED-4DB2-BD59-A6C34878D82A}">
                    <a16:rowId xmlns:a16="http://schemas.microsoft.com/office/drawing/2014/main" val="2647822047"/>
                  </a:ext>
                </a:extLst>
              </a:tr>
              <a:tr h="359887">
                <a:tc>
                  <a:txBody>
                    <a:bodyPr/>
                    <a:lstStyle/>
                    <a:p>
                      <a:pPr algn="l" fontAlgn="t"/>
                      <a:r>
                        <a:rPr lang="fr-FR" dirty="0">
                          <a:effectLst/>
                        </a:rPr>
                        <a:t>Millepertuis</a:t>
                      </a:r>
                    </a:p>
                  </a:txBody>
                  <a:tcPr marL="50800" marR="50800" marT="50800" marB="50800"/>
                </a:tc>
                <a:tc>
                  <a:txBody>
                    <a:bodyPr/>
                    <a:lstStyle/>
                    <a:p>
                      <a:pPr fontAlgn="t"/>
                      <a:r>
                        <a:rPr lang="fr-FR">
                          <a:effectLst/>
                        </a:rPr>
                        <a:t>200 mg</a:t>
                      </a:r>
                    </a:p>
                  </a:txBody>
                  <a:tcPr marL="50800" marR="50800" marT="50800" marB="50800"/>
                </a:tc>
                <a:tc>
                  <a:txBody>
                    <a:bodyPr/>
                    <a:lstStyle/>
                    <a:p>
                      <a:pPr fontAlgn="t"/>
                      <a:r>
                        <a:rPr lang="fr-FR">
                          <a:effectLst/>
                        </a:rPr>
                        <a:t>400 mg</a:t>
                      </a:r>
                    </a:p>
                  </a:txBody>
                  <a:tcPr marL="50800" marR="50800" marT="50800" marB="50800"/>
                </a:tc>
                <a:tc>
                  <a:txBody>
                    <a:bodyPr/>
                    <a:lstStyle/>
                    <a:p>
                      <a:pPr fontAlgn="t"/>
                      <a:r>
                        <a:rPr lang="fr-FR">
                          <a:effectLst/>
                        </a:rPr>
                        <a:t>600 mg</a:t>
                      </a:r>
                    </a:p>
                  </a:txBody>
                  <a:tcPr marL="50800" marR="50800" marT="50800" marB="50800"/>
                </a:tc>
                <a:extLst>
                  <a:ext uri="{0D108BD9-81ED-4DB2-BD59-A6C34878D82A}">
                    <a16:rowId xmlns:a16="http://schemas.microsoft.com/office/drawing/2014/main" val="3151929731"/>
                  </a:ext>
                </a:extLst>
              </a:tr>
              <a:tr h="372012">
                <a:tc>
                  <a:txBody>
                    <a:bodyPr/>
                    <a:lstStyle/>
                    <a:p>
                      <a:pPr algn="l" fontAlgn="t"/>
                      <a:r>
                        <a:rPr lang="fr-FR" dirty="0">
                          <a:effectLst/>
                        </a:rPr>
                        <a:t>Tryptophane</a:t>
                      </a:r>
                    </a:p>
                  </a:txBody>
                  <a:tcPr marL="50800" marR="50800" marT="50800" marB="50800"/>
                </a:tc>
                <a:tc>
                  <a:txBody>
                    <a:bodyPr/>
                    <a:lstStyle/>
                    <a:p>
                      <a:pPr fontAlgn="t"/>
                      <a:r>
                        <a:rPr lang="fr-FR">
                          <a:effectLst/>
                        </a:rPr>
                        <a:t>500 mg</a:t>
                      </a:r>
                    </a:p>
                  </a:txBody>
                  <a:tcPr marL="50800" marR="50800" marT="50800" marB="50800"/>
                </a:tc>
                <a:tc>
                  <a:txBody>
                    <a:bodyPr/>
                    <a:lstStyle/>
                    <a:p>
                      <a:pPr fontAlgn="t"/>
                      <a:r>
                        <a:rPr lang="fr-FR">
                          <a:effectLst/>
                        </a:rPr>
                        <a:t>1000 mg</a:t>
                      </a:r>
                    </a:p>
                  </a:txBody>
                  <a:tcPr marL="50800" marR="50800" marT="50800" marB="50800"/>
                </a:tc>
                <a:tc>
                  <a:txBody>
                    <a:bodyPr/>
                    <a:lstStyle/>
                    <a:p>
                      <a:pPr fontAlgn="t"/>
                      <a:r>
                        <a:rPr lang="fr-FR">
                          <a:effectLst/>
                        </a:rPr>
                        <a:t>1500-2000 mg</a:t>
                      </a:r>
                    </a:p>
                  </a:txBody>
                  <a:tcPr marL="50800" marR="50800" marT="50800" marB="50800"/>
                </a:tc>
                <a:extLst>
                  <a:ext uri="{0D108BD9-81ED-4DB2-BD59-A6C34878D82A}">
                    <a16:rowId xmlns:a16="http://schemas.microsoft.com/office/drawing/2014/main" val="1777814821"/>
                  </a:ext>
                </a:extLst>
              </a:tr>
              <a:tr h="377505">
                <a:tc>
                  <a:txBody>
                    <a:bodyPr/>
                    <a:lstStyle/>
                    <a:p>
                      <a:pPr algn="l" fontAlgn="t"/>
                      <a:r>
                        <a:rPr lang="fr-FR" dirty="0">
                          <a:effectLst/>
                        </a:rPr>
                        <a:t>Zinc</a:t>
                      </a:r>
                    </a:p>
                  </a:txBody>
                  <a:tcPr marL="50800" marR="50800" marT="50800" marB="50800"/>
                </a:tc>
                <a:tc>
                  <a:txBody>
                    <a:bodyPr/>
                    <a:lstStyle/>
                    <a:p>
                      <a:pPr fontAlgn="t"/>
                      <a:r>
                        <a:rPr lang="fr-FR">
                          <a:effectLst/>
                        </a:rPr>
                        <a:t>15 mg</a:t>
                      </a:r>
                    </a:p>
                  </a:txBody>
                  <a:tcPr marL="50800" marR="50800" marT="50800" marB="50800"/>
                </a:tc>
                <a:tc>
                  <a:txBody>
                    <a:bodyPr/>
                    <a:lstStyle/>
                    <a:p>
                      <a:pPr fontAlgn="t"/>
                      <a:r>
                        <a:rPr lang="fr-FR">
                          <a:effectLst/>
                        </a:rPr>
                        <a:t>30 mg</a:t>
                      </a:r>
                    </a:p>
                  </a:txBody>
                  <a:tcPr marL="50800" marR="50800" marT="50800" marB="50800"/>
                </a:tc>
                <a:tc>
                  <a:txBody>
                    <a:bodyPr/>
                    <a:lstStyle/>
                    <a:p>
                      <a:pPr fontAlgn="t"/>
                      <a:r>
                        <a:rPr lang="fr-FR" dirty="0">
                          <a:effectLst/>
                        </a:rPr>
                        <a:t>45 mg</a:t>
                      </a:r>
                    </a:p>
                  </a:txBody>
                  <a:tcPr marL="50800" marR="50800" marT="50800" marB="50800"/>
                </a:tc>
                <a:extLst>
                  <a:ext uri="{0D108BD9-81ED-4DB2-BD59-A6C34878D82A}">
                    <a16:rowId xmlns:a16="http://schemas.microsoft.com/office/drawing/2014/main" val="4079251819"/>
                  </a:ext>
                </a:extLst>
              </a:tr>
            </a:tbl>
          </a:graphicData>
        </a:graphic>
      </p:graphicFrame>
      <p:pic>
        <p:nvPicPr>
          <p:cNvPr id="4" name="Image 3" descr="Une image contenant clipart&#10;&#10;Description générée automatiquement">
            <a:extLst>
              <a:ext uri="{FF2B5EF4-FFF2-40B4-BE49-F238E27FC236}">
                <a16:creationId xmlns:a16="http://schemas.microsoft.com/office/drawing/2014/main" id="{1436A3CB-B5FD-4E0E-8AFA-88C1F1F20BBE}"/>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tretch>
            <a:fillRect/>
          </a:stretch>
        </p:blipFill>
        <p:spPr>
          <a:xfrm>
            <a:off x="10772775" y="6031865"/>
            <a:ext cx="1419225" cy="819150"/>
          </a:xfrm>
          <a:prstGeom prst="rect">
            <a:avLst/>
          </a:prstGeom>
        </p:spPr>
      </p:pic>
    </p:spTree>
    <p:extLst>
      <p:ext uri="{BB962C8B-B14F-4D97-AF65-F5344CB8AC3E}">
        <p14:creationId xmlns:p14="http://schemas.microsoft.com/office/powerpoint/2010/main" val="2933610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585829-222B-44E0-965E-E9E950B006BB}"/>
              </a:ext>
            </a:extLst>
          </p:cNvPr>
          <p:cNvSpPr>
            <a:spLocks noGrp="1"/>
          </p:cNvSpPr>
          <p:nvPr>
            <p:ph type="title"/>
          </p:nvPr>
        </p:nvSpPr>
        <p:spPr/>
        <p:txBody>
          <a:bodyPr/>
          <a:lstStyle/>
          <a:p>
            <a:r>
              <a:rPr lang="fr-FR" dirty="0">
                <a:solidFill>
                  <a:srgbClr val="002060"/>
                </a:solidFill>
              </a:rPr>
              <a:t>Sérotonine</a:t>
            </a:r>
          </a:p>
        </p:txBody>
      </p:sp>
      <p:pic>
        <p:nvPicPr>
          <p:cNvPr id="4098" name="Picture 2" descr="ZENIRELZEN_1">
            <a:hlinkClick r:id="rId2" action="ppaction://hlinksldjump"/>
            <a:extLst>
              <a:ext uri="{FF2B5EF4-FFF2-40B4-BE49-F238E27FC236}">
                <a16:creationId xmlns:a16="http://schemas.microsoft.com/office/drawing/2014/main" id="{688DEE7C-DD3E-4CB4-B401-600EED7EC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9088" y="2398788"/>
            <a:ext cx="1923078" cy="1800000"/>
          </a:xfrm>
          <a:prstGeom prst="rect">
            <a:avLst/>
          </a:prstGeom>
          <a:noFill/>
          <a:ln>
            <a:solidFill>
              <a:srgbClr val="E729C7"/>
            </a:solidFill>
          </a:ln>
          <a:extLst>
            <a:ext uri="{909E8E84-426E-40DD-AFC4-6F175D3DCCD1}">
              <a14:hiddenFill xmlns:a14="http://schemas.microsoft.com/office/drawing/2010/main">
                <a:solidFill>
                  <a:srgbClr val="FFFFFF"/>
                </a:solidFill>
              </a14:hiddenFill>
            </a:ext>
          </a:extLst>
        </p:spPr>
      </p:pic>
      <p:pic>
        <p:nvPicPr>
          <p:cNvPr id="4100" name="Picture 4" descr="HYPERICUMHYP_1">
            <a:hlinkClick r:id="rId4" action="ppaction://hlinksldjump"/>
            <a:extLst>
              <a:ext uri="{FF2B5EF4-FFF2-40B4-BE49-F238E27FC236}">
                <a16:creationId xmlns:a16="http://schemas.microsoft.com/office/drawing/2014/main" id="{3358EB96-B3DA-4112-9B46-231D9BE7D8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568" y="2398788"/>
            <a:ext cx="1923078" cy="1800000"/>
          </a:xfrm>
          <a:prstGeom prst="rect">
            <a:avLst/>
          </a:prstGeom>
          <a:noFill/>
          <a:ln>
            <a:solidFill>
              <a:srgbClr val="E729C7"/>
            </a:solidFill>
          </a:ln>
          <a:extLst>
            <a:ext uri="{909E8E84-426E-40DD-AFC4-6F175D3DCCD1}">
              <a14:hiddenFill xmlns:a14="http://schemas.microsoft.com/office/drawing/2010/main">
                <a:solidFill>
                  <a:srgbClr val="FFFFFF"/>
                </a:solidFill>
              </a14:hiddenFill>
            </a:ext>
          </a:extLst>
        </p:spPr>
      </p:pic>
      <p:pic>
        <p:nvPicPr>
          <p:cNvPr id="4102" name="Picture 6" descr="OMEGARELOGA_1">
            <a:hlinkClick r:id="rId6" action="ppaction://hlinksldjump"/>
            <a:extLst>
              <a:ext uri="{FF2B5EF4-FFF2-40B4-BE49-F238E27FC236}">
                <a16:creationId xmlns:a16="http://schemas.microsoft.com/office/drawing/2014/main" id="{2B4DF8F5-8AE2-4C14-A430-FAFB264DDD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39639" y="4699235"/>
            <a:ext cx="1846154" cy="1800000"/>
          </a:xfrm>
          <a:prstGeom prst="rect">
            <a:avLst/>
          </a:prstGeom>
          <a:noFill/>
          <a:ln>
            <a:solidFill>
              <a:srgbClr val="E729C7"/>
            </a:solidFill>
          </a:ln>
          <a:extLst>
            <a:ext uri="{909E8E84-426E-40DD-AFC4-6F175D3DCCD1}">
              <a14:hiddenFill xmlns:a14="http://schemas.microsoft.com/office/drawing/2010/main">
                <a:solidFill>
                  <a:srgbClr val="FFFFFF"/>
                </a:solidFill>
              </a14:hiddenFill>
            </a:ext>
          </a:extLst>
        </p:spPr>
      </p:pic>
      <p:pic>
        <p:nvPicPr>
          <p:cNvPr id="10" name="Picture 2" descr="NUITARELNUIT_1">
            <a:hlinkClick r:id="rId8" action="ppaction://hlinksldjump"/>
            <a:extLst>
              <a:ext uri="{FF2B5EF4-FFF2-40B4-BE49-F238E27FC236}">
                <a16:creationId xmlns:a16="http://schemas.microsoft.com/office/drawing/2014/main" id="{817ACE68-597B-4D05-A668-CA0A9C0F8B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59309" y="2398788"/>
            <a:ext cx="1923078" cy="1800000"/>
          </a:xfrm>
          <a:prstGeom prst="rect">
            <a:avLst/>
          </a:prstGeom>
          <a:noFill/>
          <a:ln>
            <a:solidFill>
              <a:srgbClr val="E729C7"/>
            </a:solidFill>
          </a:ln>
          <a:extLst>
            <a:ext uri="{909E8E84-426E-40DD-AFC4-6F175D3DCCD1}">
              <a14:hiddenFill xmlns:a14="http://schemas.microsoft.com/office/drawing/2010/main">
                <a:solidFill>
                  <a:srgbClr val="FFFFFF"/>
                </a:solidFill>
              </a14:hiddenFill>
            </a:ext>
          </a:extLst>
        </p:spPr>
      </p:pic>
      <p:pic>
        <p:nvPicPr>
          <p:cNvPr id="5" name="Image 4" descr="Une image contenant texte, intérieur, mur&#10;&#10;Description générée automatiquement">
            <a:hlinkClick r:id="rId10" action="ppaction://hlinksldjump"/>
            <a:extLst>
              <a:ext uri="{FF2B5EF4-FFF2-40B4-BE49-F238E27FC236}">
                <a16:creationId xmlns:a16="http://schemas.microsoft.com/office/drawing/2014/main" id="{94DBA19C-6C9D-4294-89C8-09BE6CA719C7}"/>
              </a:ext>
            </a:extLst>
          </p:cNvPr>
          <p:cNvPicPr>
            <a:picLocks noChangeAspect="1"/>
          </p:cNvPicPr>
          <p:nvPr/>
        </p:nvPicPr>
        <p:blipFill rotWithShape="1">
          <a:blip r:embed="rId11">
            <a:extLst>
              <a:ext uri="{28A0092B-C50C-407E-A947-70E740481C1C}">
                <a14:useLocalDpi xmlns:a14="http://schemas.microsoft.com/office/drawing/2010/main" val="0"/>
              </a:ext>
            </a:extLst>
          </a:blip>
          <a:srcRect l="10556" r="4583"/>
          <a:stretch/>
        </p:blipFill>
        <p:spPr>
          <a:xfrm rot="5400000">
            <a:off x="572354" y="4803818"/>
            <a:ext cx="1800000" cy="1590835"/>
          </a:xfrm>
          <a:prstGeom prst="rect">
            <a:avLst/>
          </a:prstGeom>
          <a:ln>
            <a:solidFill>
              <a:srgbClr val="E729C7"/>
            </a:solidFill>
          </a:ln>
        </p:spPr>
      </p:pic>
      <p:pic>
        <p:nvPicPr>
          <p:cNvPr id="7" name="Image 6" descr="Une image contenant texte, intérieur&#10;&#10;Description générée automatiquement">
            <a:hlinkClick r:id="rId12" action="ppaction://hlinksldjump"/>
            <a:extLst>
              <a:ext uri="{FF2B5EF4-FFF2-40B4-BE49-F238E27FC236}">
                <a16:creationId xmlns:a16="http://schemas.microsoft.com/office/drawing/2014/main" id="{3EBF0A39-B9C8-4C07-B342-F42FCED0DF88}"/>
              </a:ext>
            </a:extLst>
          </p:cNvPr>
          <p:cNvPicPr>
            <a:picLocks noChangeAspect="1"/>
          </p:cNvPicPr>
          <p:nvPr/>
        </p:nvPicPr>
        <p:blipFill rotWithShape="1">
          <a:blip r:embed="rId13">
            <a:extLst>
              <a:ext uri="{28A0092B-C50C-407E-A947-70E740481C1C}">
                <a14:useLocalDpi xmlns:a14="http://schemas.microsoft.com/office/drawing/2010/main" val="0"/>
              </a:ext>
            </a:extLst>
          </a:blip>
          <a:srcRect l="4306"/>
          <a:stretch/>
        </p:blipFill>
        <p:spPr>
          <a:xfrm rot="5400000">
            <a:off x="2403705" y="4893865"/>
            <a:ext cx="1800000" cy="1410740"/>
          </a:xfrm>
          <a:prstGeom prst="rect">
            <a:avLst/>
          </a:prstGeom>
          <a:ln>
            <a:solidFill>
              <a:srgbClr val="E729C7"/>
            </a:solidFill>
          </a:ln>
        </p:spPr>
      </p:pic>
      <p:pic>
        <p:nvPicPr>
          <p:cNvPr id="12" name="Image 11" descr="Une image contenant texte, intérieur&#10;&#10;Description générée automatiquement">
            <a:hlinkClick r:id="rId14" action="ppaction://hlinksldjump"/>
            <a:extLst>
              <a:ext uri="{FF2B5EF4-FFF2-40B4-BE49-F238E27FC236}">
                <a16:creationId xmlns:a16="http://schemas.microsoft.com/office/drawing/2014/main" id="{1CF99227-8792-49FC-A3F0-1FB0A451DFA7}"/>
              </a:ext>
            </a:extLst>
          </p:cNvPr>
          <p:cNvPicPr>
            <a:picLocks noChangeAspect="1"/>
          </p:cNvPicPr>
          <p:nvPr/>
        </p:nvPicPr>
        <p:blipFill rotWithShape="1">
          <a:blip r:embed="rId15">
            <a:extLst>
              <a:ext uri="{28A0092B-C50C-407E-A947-70E740481C1C}">
                <a14:useLocalDpi xmlns:a14="http://schemas.microsoft.com/office/drawing/2010/main" val="0"/>
              </a:ext>
            </a:extLst>
          </a:blip>
          <a:srcRect l="8101" r="3750"/>
          <a:stretch/>
        </p:blipFill>
        <p:spPr>
          <a:xfrm rot="5400000">
            <a:off x="6382113" y="4833479"/>
            <a:ext cx="1800000" cy="1531512"/>
          </a:xfrm>
          <a:prstGeom prst="rect">
            <a:avLst/>
          </a:prstGeom>
          <a:ln>
            <a:solidFill>
              <a:srgbClr val="E729C7"/>
            </a:solidFill>
          </a:ln>
        </p:spPr>
      </p:pic>
      <p:pic>
        <p:nvPicPr>
          <p:cNvPr id="13" name="Image 12" descr="Une image contenant texte&#10;&#10;Description générée automatiquement">
            <a:hlinkClick r:id="rId16" action="ppaction://hlinksldjump"/>
            <a:extLst>
              <a:ext uri="{FF2B5EF4-FFF2-40B4-BE49-F238E27FC236}">
                <a16:creationId xmlns:a16="http://schemas.microsoft.com/office/drawing/2014/main" id="{3EAF4C05-782D-409E-87B4-39C415BF4A0E}"/>
              </a:ext>
            </a:extLst>
          </p:cNvPr>
          <p:cNvPicPr>
            <a:picLocks noChangeAspect="1"/>
          </p:cNvPicPr>
          <p:nvPr/>
        </p:nvPicPr>
        <p:blipFill rotWithShape="1">
          <a:blip r:embed="rId17">
            <a:extLst>
              <a:ext uri="{28A0092B-C50C-407E-A947-70E740481C1C}">
                <a14:useLocalDpi xmlns:a14="http://schemas.microsoft.com/office/drawing/2010/main" val="0"/>
              </a:ext>
            </a:extLst>
          </a:blip>
          <a:srcRect l="16111" r="5833"/>
          <a:stretch/>
        </p:blipFill>
        <p:spPr>
          <a:xfrm rot="5400000">
            <a:off x="9433456" y="4755410"/>
            <a:ext cx="1800000" cy="1729538"/>
          </a:xfrm>
          <a:prstGeom prst="rect">
            <a:avLst/>
          </a:prstGeom>
          <a:ln>
            <a:solidFill>
              <a:srgbClr val="E729C7"/>
            </a:solidFill>
          </a:ln>
        </p:spPr>
      </p:pic>
      <p:sp>
        <p:nvSpPr>
          <p:cNvPr id="14" name="Signe Plus 13">
            <a:extLst>
              <a:ext uri="{FF2B5EF4-FFF2-40B4-BE49-F238E27FC236}">
                <a16:creationId xmlns:a16="http://schemas.microsoft.com/office/drawing/2014/main" id="{B81082F9-8EE5-4E79-B011-69EA1EE03462}"/>
              </a:ext>
            </a:extLst>
          </p:cNvPr>
          <p:cNvSpPr/>
          <p:nvPr/>
        </p:nvSpPr>
        <p:spPr>
          <a:xfrm>
            <a:off x="8737632" y="5439204"/>
            <a:ext cx="409280" cy="36195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Accolade ouvrante 14">
            <a:extLst>
              <a:ext uri="{FF2B5EF4-FFF2-40B4-BE49-F238E27FC236}">
                <a16:creationId xmlns:a16="http://schemas.microsoft.com/office/drawing/2014/main" id="{4DE132DD-9F7F-4834-9109-9A95AC708D67}"/>
              </a:ext>
            </a:extLst>
          </p:cNvPr>
          <p:cNvSpPr/>
          <p:nvPr/>
        </p:nvSpPr>
        <p:spPr>
          <a:xfrm>
            <a:off x="59055" y="4553379"/>
            <a:ext cx="324838" cy="2133600"/>
          </a:xfrm>
          <a:prstGeom prst="leftBrace">
            <a:avLst>
              <a:gd name="adj1" fmla="val 72842"/>
              <a:gd name="adj2" fmla="val 5178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Accolade ouvrante 15">
            <a:extLst>
              <a:ext uri="{FF2B5EF4-FFF2-40B4-BE49-F238E27FC236}">
                <a16:creationId xmlns:a16="http://schemas.microsoft.com/office/drawing/2014/main" id="{C1060E3B-CE8C-4E0E-8672-853211842A02}"/>
              </a:ext>
            </a:extLst>
          </p:cNvPr>
          <p:cNvSpPr/>
          <p:nvPr/>
        </p:nvSpPr>
        <p:spPr>
          <a:xfrm rot="10800000">
            <a:off x="8340915" y="4566081"/>
            <a:ext cx="324838" cy="2133600"/>
          </a:xfrm>
          <a:prstGeom prst="leftBrace">
            <a:avLst>
              <a:gd name="adj1" fmla="val 72842"/>
              <a:gd name="adj2" fmla="val 5178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ZoneTexte 16">
            <a:extLst>
              <a:ext uri="{FF2B5EF4-FFF2-40B4-BE49-F238E27FC236}">
                <a16:creationId xmlns:a16="http://schemas.microsoft.com/office/drawing/2014/main" id="{80F591E1-B846-4CC4-BB80-9B42A3417209}"/>
              </a:ext>
            </a:extLst>
          </p:cNvPr>
          <p:cNvSpPr txBox="1"/>
          <p:nvPr/>
        </p:nvSpPr>
        <p:spPr>
          <a:xfrm>
            <a:off x="5991852" y="3244334"/>
            <a:ext cx="537327" cy="369332"/>
          </a:xfrm>
          <a:prstGeom prst="rect">
            <a:avLst/>
          </a:prstGeom>
          <a:noFill/>
        </p:spPr>
        <p:txBody>
          <a:bodyPr wrap="none" rtlCol="0">
            <a:spAutoFit/>
          </a:bodyPr>
          <a:lstStyle/>
          <a:p>
            <a:r>
              <a:rPr lang="fr-FR" dirty="0">
                <a:solidFill>
                  <a:srgbClr val="E729C7"/>
                </a:solidFill>
              </a:rPr>
              <a:t>OU</a:t>
            </a:r>
          </a:p>
        </p:txBody>
      </p:sp>
      <p:sp>
        <p:nvSpPr>
          <p:cNvPr id="18" name="ZoneTexte 17">
            <a:extLst>
              <a:ext uri="{FF2B5EF4-FFF2-40B4-BE49-F238E27FC236}">
                <a16:creationId xmlns:a16="http://schemas.microsoft.com/office/drawing/2014/main" id="{217E5AAB-B350-48C7-9E7D-2481D2A4366B}"/>
              </a:ext>
            </a:extLst>
          </p:cNvPr>
          <p:cNvSpPr txBox="1"/>
          <p:nvPr/>
        </p:nvSpPr>
        <p:spPr>
          <a:xfrm>
            <a:off x="3302001" y="3244334"/>
            <a:ext cx="537327" cy="369332"/>
          </a:xfrm>
          <a:prstGeom prst="rect">
            <a:avLst/>
          </a:prstGeom>
          <a:noFill/>
        </p:spPr>
        <p:txBody>
          <a:bodyPr wrap="none" rtlCol="0">
            <a:spAutoFit/>
          </a:bodyPr>
          <a:lstStyle/>
          <a:p>
            <a:r>
              <a:rPr lang="fr-FR" dirty="0">
                <a:solidFill>
                  <a:srgbClr val="E729C7"/>
                </a:solidFill>
              </a:rPr>
              <a:t>OU</a:t>
            </a:r>
          </a:p>
        </p:txBody>
      </p:sp>
      <p:sp>
        <p:nvSpPr>
          <p:cNvPr id="19" name="ZoneTexte 18">
            <a:extLst>
              <a:ext uri="{FF2B5EF4-FFF2-40B4-BE49-F238E27FC236}">
                <a16:creationId xmlns:a16="http://schemas.microsoft.com/office/drawing/2014/main" id="{957DEA1C-AAAC-4314-8B98-F3982BB7F5EB}"/>
              </a:ext>
            </a:extLst>
          </p:cNvPr>
          <p:cNvSpPr txBox="1"/>
          <p:nvPr/>
        </p:nvSpPr>
        <p:spPr>
          <a:xfrm>
            <a:off x="8808275" y="3244334"/>
            <a:ext cx="537327" cy="369332"/>
          </a:xfrm>
          <a:prstGeom prst="rect">
            <a:avLst/>
          </a:prstGeom>
          <a:noFill/>
        </p:spPr>
        <p:txBody>
          <a:bodyPr wrap="none" rtlCol="0">
            <a:spAutoFit/>
          </a:bodyPr>
          <a:lstStyle/>
          <a:p>
            <a:r>
              <a:rPr lang="fr-FR" dirty="0">
                <a:solidFill>
                  <a:srgbClr val="E729C7"/>
                </a:solidFill>
              </a:rPr>
              <a:t>OU</a:t>
            </a:r>
          </a:p>
        </p:txBody>
      </p:sp>
      <p:pic>
        <p:nvPicPr>
          <p:cNvPr id="4" name="Image 3" descr="Une image contenant clipart&#10;&#10;Description générée automatiquement">
            <a:extLst>
              <a:ext uri="{FF2B5EF4-FFF2-40B4-BE49-F238E27FC236}">
                <a16:creationId xmlns:a16="http://schemas.microsoft.com/office/drawing/2014/main" id="{1436A3CB-B5FD-4E0E-8AFA-88C1F1F20BBE}"/>
              </a:ext>
            </a:extLst>
          </p:cNvPr>
          <p:cNvPicPr>
            <a:picLocks noChangeAspect="1"/>
          </p:cNvPicPr>
          <p:nvPr/>
        </p:nvPicPr>
        <p:blipFill>
          <a:blip r:embed="rId18">
            <a:extLst>
              <a:ext uri="{BEBA8EAE-BF5A-486C-A8C5-ECC9F3942E4B}">
                <a14:imgProps xmlns:a14="http://schemas.microsoft.com/office/drawing/2010/main">
                  <a14:imgLayer r:embed="rId19">
                    <a14:imgEffect>
                      <a14:artisticFilmGrain/>
                    </a14:imgEffect>
                  </a14:imgLayer>
                </a14:imgProps>
              </a:ext>
              <a:ext uri="{28A0092B-C50C-407E-A947-70E740481C1C}">
                <a14:useLocalDpi xmlns:a14="http://schemas.microsoft.com/office/drawing/2010/main" val="0"/>
              </a:ext>
            </a:extLst>
          </a:blip>
          <a:stretch>
            <a:fillRect/>
          </a:stretch>
        </p:blipFill>
        <p:spPr>
          <a:xfrm>
            <a:off x="10772775" y="6031865"/>
            <a:ext cx="1419225" cy="819150"/>
          </a:xfrm>
          <a:prstGeom prst="rect">
            <a:avLst/>
          </a:prstGeom>
        </p:spPr>
      </p:pic>
      <p:pic>
        <p:nvPicPr>
          <p:cNvPr id="1026" name="Picture 2">
            <a:hlinkClick r:id="rId20"/>
            <a:extLst>
              <a:ext uri="{FF2B5EF4-FFF2-40B4-BE49-F238E27FC236}">
                <a16:creationId xmlns:a16="http://schemas.microsoft.com/office/drawing/2014/main" id="{C30FDCA6-B866-4779-8AED-3CFE394E35E6}"/>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8579" t="10978" r="9407" b="8493"/>
          <a:stretch/>
        </p:blipFill>
        <p:spPr bwMode="auto">
          <a:xfrm>
            <a:off x="4009075" y="2398788"/>
            <a:ext cx="1833191" cy="1800000"/>
          </a:xfrm>
          <a:prstGeom prst="rect">
            <a:avLst/>
          </a:prstGeom>
          <a:noFill/>
          <a:ln>
            <a:solidFill>
              <a:srgbClr val="E729C7"/>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052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585829-222B-44E0-965E-E9E950B006BB}"/>
              </a:ext>
            </a:extLst>
          </p:cNvPr>
          <p:cNvSpPr>
            <a:spLocks noGrp="1"/>
          </p:cNvSpPr>
          <p:nvPr>
            <p:ph type="title"/>
          </p:nvPr>
        </p:nvSpPr>
        <p:spPr/>
        <p:txBody>
          <a:bodyPr/>
          <a:lstStyle/>
          <a:p>
            <a:r>
              <a:rPr lang="fr-FR" dirty="0">
                <a:solidFill>
                  <a:srgbClr val="002060"/>
                </a:solidFill>
              </a:rPr>
              <a:t>Sérotonine</a:t>
            </a:r>
          </a:p>
        </p:txBody>
      </p:sp>
      <p:pic>
        <p:nvPicPr>
          <p:cNvPr id="13" name="Image 12" descr="Une image contenant texte&#10;&#10;Description générée automatiquement">
            <a:hlinkClick r:id="rId2" action="ppaction://hlinksldjump"/>
            <a:extLst>
              <a:ext uri="{FF2B5EF4-FFF2-40B4-BE49-F238E27FC236}">
                <a16:creationId xmlns:a16="http://schemas.microsoft.com/office/drawing/2014/main" id="{3EAF4C05-782D-409E-87B4-39C415BF4A0E}"/>
              </a:ext>
            </a:extLst>
          </p:cNvPr>
          <p:cNvPicPr>
            <a:picLocks noChangeAspect="1"/>
          </p:cNvPicPr>
          <p:nvPr/>
        </p:nvPicPr>
        <p:blipFill rotWithShape="1">
          <a:blip r:embed="rId3">
            <a:extLst>
              <a:ext uri="{28A0092B-C50C-407E-A947-70E740481C1C}">
                <a14:useLocalDpi xmlns:a14="http://schemas.microsoft.com/office/drawing/2010/main" val="0"/>
              </a:ext>
            </a:extLst>
          </a:blip>
          <a:srcRect l="16111" r="5833"/>
          <a:stretch/>
        </p:blipFill>
        <p:spPr>
          <a:xfrm rot="5400000">
            <a:off x="5449956" y="2801312"/>
            <a:ext cx="1800000" cy="1729538"/>
          </a:xfrm>
          <a:prstGeom prst="rect">
            <a:avLst/>
          </a:prstGeom>
          <a:ln>
            <a:solidFill>
              <a:srgbClr val="E729C7"/>
            </a:solidFill>
          </a:ln>
        </p:spPr>
      </p:pic>
      <p:sp>
        <p:nvSpPr>
          <p:cNvPr id="14" name="Signe Plus 13">
            <a:extLst>
              <a:ext uri="{FF2B5EF4-FFF2-40B4-BE49-F238E27FC236}">
                <a16:creationId xmlns:a16="http://schemas.microsoft.com/office/drawing/2014/main" id="{B81082F9-8EE5-4E79-B011-69EA1EE03462}"/>
              </a:ext>
            </a:extLst>
          </p:cNvPr>
          <p:cNvSpPr/>
          <p:nvPr/>
        </p:nvSpPr>
        <p:spPr>
          <a:xfrm>
            <a:off x="4356132" y="3518090"/>
            <a:ext cx="409280" cy="36195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descr="Une image contenant clipart&#10;&#10;Description générée automatiquement">
            <a:extLst>
              <a:ext uri="{FF2B5EF4-FFF2-40B4-BE49-F238E27FC236}">
                <a16:creationId xmlns:a16="http://schemas.microsoft.com/office/drawing/2014/main" id="{1436A3CB-B5FD-4E0E-8AFA-88C1F1F20BBE}"/>
              </a:ext>
            </a:extLst>
          </p:cNvPr>
          <p:cNvPicPr>
            <a:picLocks noChangeAspect="1"/>
          </p:cNvPicPr>
          <p:nvPr/>
        </p:nvPicPr>
        <p:blipFill>
          <a:blip r:embed="rId4">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val="0"/>
              </a:ext>
            </a:extLst>
          </a:blip>
          <a:stretch>
            <a:fillRect/>
          </a:stretch>
        </p:blipFill>
        <p:spPr>
          <a:xfrm>
            <a:off x="10772775" y="6031865"/>
            <a:ext cx="1419225" cy="819150"/>
          </a:xfrm>
          <a:prstGeom prst="rect">
            <a:avLst/>
          </a:prstGeom>
        </p:spPr>
      </p:pic>
      <p:pic>
        <p:nvPicPr>
          <p:cNvPr id="6" name="Image 5" descr="Une image contenant texte, conteneur, bidon&#10;&#10;Description générée automatiquement">
            <a:hlinkClick r:id="rId6" action="ppaction://hlinksldjump"/>
            <a:extLst>
              <a:ext uri="{FF2B5EF4-FFF2-40B4-BE49-F238E27FC236}">
                <a16:creationId xmlns:a16="http://schemas.microsoft.com/office/drawing/2014/main" id="{08C297CC-DF14-4BDC-AE8E-B33AF0DF8992}"/>
              </a:ext>
            </a:extLst>
          </p:cNvPr>
          <p:cNvPicPr>
            <a:picLocks noChangeAspect="1"/>
          </p:cNvPicPr>
          <p:nvPr/>
        </p:nvPicPr>
        <p:blipFill rotWithShape="1">
          <a:blip r:embed="rId7">
            <a:extLst>
              <a:ext uri="{28A0092B-C50C-407E-A947-70E740481C1C}">
                <a14:useLocalDpi xmlns:a14="http://schemas.microsoft.com/office/drawing/2010/main" val="0"/>
              </a:ext>
            </a:extLst>
          </a:blip>
          <a:srcRect l="4722" r="2308"/>
          <a:stretch/>
        </p:blipFill>
        <p:spPr>
          <a:xfrm rot="5400000">
            <a:off x="2010310" y="2940035"/>
            <a:ext cx="1800000" cy="1452093"/>
          </a:xfrm>
          <a:prstGeom prst="rect">
            <a:avLst/>
          </a:prstGeom>
          <a:ln>
            <a:solidFill>
              <a:srgbClr val="E729C7"/>
            </a:solidFill>
          </a:ln>
        </p:spPr>
      </p:pic>
    </p:spTree>
    <p:extLst>
      <p:ext uri="{BB962C8B-B14F-4D97-AF65-F5344CB8AC3E}">
        <p14:creationId xmlns:p14="http://schemas.microsoft.com/office/powerpoint/2010/main" val="542747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éo 3" descr="Une image contenant eau, bleu, nageant, vague&#10;&#10;Description générée automatiquement">
            <a:extLst>
              <a:ext uri="{FF2B5EF4-FFF2-40B4-BE49-F238E27FC236}">
                <a16:creationId xmlns:a16="http://schemas.microsoft.com/office/drawing/2014/main" id="{E09156E1-54E7-4A96-8876-6C918158B33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 y="0"/>
            <a:ext cx="12192001" cy="6858000"/>
          </a:xfrm>
          <a:prstGeom prst="rect">
            <a:avLst/>
          </a:prstGeom>
        </p:spPr>
      </p:pic>
      <p:pic>
        <p:nvPicPr>
          <p:cNvPr id="5" name="Graphique 4">
            <a:extLst>
              <a:ext uri="{FF2B5EF4-FFF2-40B4-BE49-F238E27FC236}">
                <a16:creationId xmlns:a16="http://schemas.microsoft.com/office/drawing/2014/main" id="{34260F60-5381-4ABE-B7A1-BA6AB9A3EE6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9390" t="11069" r="26311" b="6415"/>
          <a:stretch/>
        </p:blipFill>
        <p:spPr>
          <a:xfrm>
            <a:off x="11335790" y="5959940"/>
            <a:ext cx="836253" cy="898059"/>
          </a:xfrm>
          <a:prstGeom prst="rect">
            <a:avLst/>
          </a:prstGeom>
        </p:spPr>
      </p:pic>
      <p:pic>
        <p:nvPicPr>
          <p:cNvPr id="35" name="Image 34" descr="Une image contenant clipart&#10;&#10;Description générée automatiquement">
            <a:extLst>
              <a:ext uri="{FF2B5EF4-FFF2-40B4-BE49-F238E27FC236}">
                <a16:creationId xmlns:a16="http://schemas.microsoft.com/office/drawing/2014/main" id="{98A977E5-4127-4B48-BC7D-CED3A287A8A5}"/>
              </a:ext>
            </a:extLst>
          </p:cNvPr>
          <p:cNvPicPr>
            <a:picLocks noChangeAspect="1"/>
          </p:cNvPicPr>
          <p:nvPr/>
        </p:nvPicPr>
        <p:blipFill>
          <a:blip r:embed="rId7">
            <a:extLst>
              <a:ext uri="{BEBA8EAE-BF5A-486C-A8C5-ECC9F3942E4B}">
                <a14:imgProps xmlns:a14="http://schemas.microsoft.com/office/drawing/2010/main">
                  <a14:imgLayer r:embed="rId8">
                    <a14:imgEffect>
                      <a14:artisticFilmGrain/>
                    </a14:imgEffect>
                  </a14:imgLayer>
                </a14:imgProps>
              </a:ext>
              <a:ext uri="{28A0092B-C50C-407E-A947-70E740481C1C}">
                <a14:useLocalDpi xmlns:a14="http://schemas.microsoft.com/office/drawing/2010/main" val="0"/>
              </a:ext>
            </a:extLst>
          </a:blip>
          <a:stretch>
            <a:fillRect/>
          </a:stretch>
        </p:blipFill>
        <p:spPr>
          <a:xfrm>
            <a:off x="494784" y="209236"/>
            <a:ext cx="1419225" cy="819150"/>
          </a:xfrm>
          <a:prstGeom prst="rect">
            <a:avLst/>
          </a:prstGeom>
        </p:spPr>
      </p:pic>
      <p:sp>
        <p:nvSpPr>
          <p:cNvPr id="52" name="Titre 1">
            <a:extLst>
              <a:ext uri="{FF2B5EF4-FFF2-40B4-BE49-F238E27FC236}">
                <a16:creationId xmlns:a16="http://schemas.microsoft.com/office/drawing/2014/main" id="{B8A3EBE5-FBC8-4C26-AD03-D7FC55E288BB}"/>
              </a:ext>
            </a:extLst>
          </p:cNvPr>
          <p:cNvSpPr txBox="1">
            <a:spLocks/>
          </p:cNvSpPr>
          <p:nvPr/>
        </p:nvSpPr>
        <p:spPr>
          <a:xfrm>
            <a:off x="3904730" y="2614460"/>
            <a:ext cx="4382541" cy="11853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8000" b="1" kern="1200">
                <a:solidFill>
                  <a:schemeClr val="tx1"/>
                </a:solidFill>
                <a:latin typeface="+mj-lt"/>
                <a:ea typeface="+mj-ea"/>
                <a:cs typeface="+mj-cs"/>
              </a:defRPr>
            </a:lvl1pPr>
          </a:lstStyle>
          <a:p>
            <a:r>
              <a:rPr lang="fr-FR" sz="4000" dirty="0">
                <a:solidFill>
                  <a:schemeClr val="bg1"/>
                </a:solidFill>
              </a:rPr>
              <a:t>Fiche produits</a:t>
            </a:r>
          </a:p>
        </p:txBody>
      </p:sp>
      <p:sp>
        <p:nvSpPr>
          <p:cNvPr id="6" name="ZoneTexte 5">
            <a:extLst>
              <a:ext uri="{FF2B5EF4-FFF2-40B4-BE49-F238E27FC236}">
                <a16:creationId xmlns:a16="http://schemas.microsoft.com/office/drawing/2014/main" id="{279D684A-D17B-487A-A05F-ABF9919ADC6E}"/>
              </a:ext>
            </a:extLst>
          </p:cNvPr>
          <p:cNvSpPr txBox="1"/>
          <p:nvPr/>
        </p:nvSpPr>
        <p:spPr>
          <a:xfrm>
            <a:off x="9584990" y="6278164"/>
            <a:ext cx="1750800" cy="261610"/>
          </a:xfrm>
          <a:prstGeom prst="rect">
            <a:avLst/>
          </a:prstGeom>
          <a:noFill/>
        </p:spPr>
        <p:txBody>
          <a:bodyPr wrap="none" rtlCol="0">
            <a:spAutoFit/>
          </a:bodyPr>
          <a:lstStyle/>
          <a:p>
            <a:r>
              <a:rPr lang="en-US" sz="1100" dirty="0">
                <a:solidFill>
                  <a:schemeClr val="bg1">
                    <a:lumMod val="95000"/>
                  </a:schemeClr>
                </a:solidFill>
              </a:rPr>
              <a:t>Powered</a:t>
            </a:r>
            <a:r>
              <a:rPr lang="fr-FR" sz="1100" dirty="0">
                <a:solidFill>
                  <a:schemeClr val="bg1">
                    <a:lumMod val="95000"/>
                  </a:schemeClr>
                </a:solidFill>
              </a:rPr>
              <a:t> by BIOCURAE</a:t>
            </a:r>
          </a:p>
        </p:txBody>
      </p:sp>
    </p:spTree>
    <p:extLst>
      <p:ext uri="{BB962C8B-B14F-4D97-AF65-F5344CB8AC3E}">
        <p14:creationId xmlns:p14="http://schemas.microsoft.com/office/powerpoint/2010/main" val="3093311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repeatCount="indefinite"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6FF87-27CC-4DF9-AEAA-3D347C657A1A}"/>
              </a:ext>
            </a:extLst>
          </p:cNvPr>
          <p:cNvSpPr>
            <a:spLocks noGrp="1"/>
          </p:cNvSpPr>
          <p:nvPr>
            <p:ph type="title"/>
          </p:nvPr>
        </p:nvSpPr>
        <p:spPr/>
        <p:txBody>
          <a:bodyPr/>
          <a:lstStyle/>
          <a:p>
            <a:r>
              <a:rPr lang="fr-FR" dirty="0"/>
              <a:t>POSITIREL</a:t>
            </a:r>
          </a:p>
        </p:txBody>
      </p:sp>
      <p:pic>
        <p:nvPicPr>
          <p:cNvPr id="4" name="Picture 2" descr="POSITIRELPOSI_1">
            <a:hlinkClick r:id="rId2"/>
            <a:extLst>
              <a:ext uri="{FF2B5EF4-FFF2-40B4-BE49-F238E27FC236}">
                <a16:creationId xmlns:a16="http://schemas.microsoft.com/office/drawing/2014/main" id="{4C368CF4-0003-4CE7-B87F-5BE717FDE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5794" y="112062"/>
            <a:ext cx="1923076" cy="1800000"/>
          </a:xfrm>
          <a:prstGeom prst="rect">
            <a:avLst/>
          </a:prstGeom>
          <a:noFill/>
          <a:ln>
            <a:solidFill>
              <a:srgbClr val="E729C7"/>
            </a:solidFill>
          </a:ln>
          <a:extLst>
            <a:ext uri="{909E8E84-426E-40DD-AFC4-6F175D3DCCD1}">
              <a14:hiddenFill xmlns:a14="http://schemas.microsoft.com/office/drawing/2010/main">
                <a:solidFill>
                  <a:srgbClr val="FFFFFF"/>
                </a:solidFill>
              </a14:hiddenFill>
            </a:ext>
          </a:extLst>
        </p:spPr>
      </p:pic>
      <p:graphicFrame>
        <p:nvGraphicFramePr>
          <p:cNvPr id="5" name="Tableau 5">
            <a:extLst>
              <a:ext uri="{FF2B5EF4-FFF2-40B4-BE49-F238E27FC236}">
                <a16:creationId xmlns:a16="http://schemas.microsoft.com/office/drawing/2014/main" id="{8FCAAC45-7875-4015-9066-A1243CE8B00A}"/>
              </a:ext>
            </a:extLst>
          </p:cNvPr>
          <p:cNvGraphicFramePr>
            <a:graphicFrameLocks noGrp="1"/>
          </p:cNvGraphicFramePr>
          <p:nvPr>
            <p:extLst>
              <p:ext uri="{D42A27DB-BD31-4B8C-83A1-F6EECF244321}">
                <p14:modId xmlns:p14="http://schemas.microsoft.com/office/powerpoint/2010/main" val="3819458392"/>
              </p:ext>
            </p:extLst>
          </p:nvPr>
        </p:nvGraphicFramePr>
        <p:xfrm>
          <a:off x="1658493" y="2186463"/>
          <a:ext cx="6599682" cy="44500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479970774"/>
                    </a:ext>
                  </a:extLst>
                </a:gridCol>
                <a:gridCol w="3890349">
                  <a:extLst>
                    <a:ext uri="{9D8B030D-6E8A-4147-A177-3AD203B41FA5}">
                      <a16:colId xmlns:a16="http://schemas.microsoft.com/office/drawing/2014/main" val="1481689857"/>
                    </a:ext>
                  </a:extLst>
                </a:gridCol>
              </a:tblGrid>
              <a:tr h="370840">
                <a:tc>
                  <a:txBody>
                    <a:bodyPr/>
                    <a:lstStyle/>
                    <a:p>
                      <a:r>
                        <a:rPr lang="fr-FR" dirty="0"/>
                        <a:t>Actifs</a:t>
                      </a:r>
                    </a:p>
                  </a:txBody>
                  <a:tcPr/>
                </a:tc>
                <a:tc>
                  <a:txBody>
                    <a:bodyPr/>
                    <a:lstStyle/>
                    <a:p>
                      <a:r>
                        <a:rPr lang="fr-FR" dirty="0"/>
                        <a:t>Quantité pour 2 gélules</a:t>
                      </a:r>
                    </a:p>
                  </a:txBody>
                  <a:tcPr/>
                </a:tc>
                <a:extLst>
                  <a:ext uri="{0D108BD9-81ED-4DB2-BD59-A6C34878D82A}">
                    <a16:rowId xmlns:a16="http://schemas.microsoft.com/office/drawing/2014/main" val="1454777885"/>
                  </a:ext>
                </a:extLst>
              </a:tr>
              <a:tr h="370840">
                <a:tc>
                  <a:txBody>
                    <a:bodyPr/>
                    <a:lstStyle/>
                    <a:p>
                      <a:pPr fontAlgn="ctr"/>
                      <a:r>
                        <a:rPr lang="fr-FR" dirty="0">
                          <a:effectLst/>
                          <a:latin typeface="Barlow"/>
                        </a:rPr>
                        <a:t>Extrait de </a:t>
                      </a:r>
                      <a:r>
                        <a:rPr lang="fr-FR" dirty="0" err="1">
                          <a:effectLst/>
                          <a:latin typeface="Barlow"/>
                        </a:rPr>
                        <a:t>rhodiola</a:t>
                      </a:r>
                      <a:endParaRPr lang="fr-FR" dirty="0">
                        <a:effectLst/>
                        <a:latin typeface="Barlow"/>
                      </a:endParaRPr>
                    </a:p>
                  </a:txBody>
                  <a:tcPr marL="31750" marR="31750" marT="19050" marB="19050" anchor="ctr"/>
                </a:tc>
                <a:tc>
                  <a:txBody>
                    <a:bodyPr/>
                    <a:lstStyle/>
                    <a:p>
                      <a:pPr algn="ctr" fontAlgn="ctr"/>
                      <a:r>
                        <a:rPr lang="fr-FR">
                          <a:effectLst/>
                          <a:latin typeface="Barlow"/>
                        </a:rPr>
                        <a:t>450,0 mg</a:t>
                      </a:r>
                    </a:p>
                  </a:txBody>
                  <a:tcPr marL="31750" marR="31750" marT="19050" marB="19050" anchor="ctr"/>
                </a:tc>
                <a:extLst>
                  <a:ext uri="{0D108BD9-81ED-4DB2-BD59-A6C34878D82A}">
                    <a16:rowId xmlns:a16="http://schemas.microsoft.com/office/drawing/2014/main" val="1099765620"/>
                  </a:ext>
                </a:extLst>
              </a:tr>
              <a:tr h="370840">
                <a:tc>
                  <a:txBody>
                    <a:bodyPr/>
                    <a:lstStyle/>
                    <a:p>
                      <a:pPr fontAlgn="ctr"/>
                      <a:r>
                        <a:rPr lang="fr-FR">
                          <a:effectLst/>
                          <a:latin typeface="Barlow"/>
                        </a:rPr>
                        <a:t>Poudre de rhodiola</a:t>
                      </a:r>
                    </a:p>
                  </a:txBody>
                  <a:tcPr marL="31750" marR="31750" marT="19050" marB="19050" anchor="ctr"/>
                </a:tc>
                <a:tc>
                  <a:txBody>
                    <a:bodyPr/>
                    <a:lstStyle/>
                    <a:p>
                      <a:pPr algn="ctr" fontAlgn="ctr"/>
                      <a:r>
                        <a:rPr lang="fr-FR">
                          <a:effectLst/>
                          <a:latin typeface="Barlow"/>
                        </a:rPr>
                        <a:t>201,0 mg</a:t>
                      </a:r>
                    </a:p>
                  </a:txBody>
                  <a:tcPr marL="31750" marR="31750" marT="19050" marB="19050" anchor="ctr"/>
                </a:tc>
                <a:extLst>
                  <a:ext uri="{0D108BD9-81ED-4DB2-BD59-A6C34878D82A}">
                    <a16:rowId xmlns:a16="http://schemas.microsoft.com/office/drawing/2014/main" val="1799508408"/>
                  </a:ext>
                </a:extLst>
              </a:tr>
              <a:tr h="370840">
                <a:tc>
                  <a:txBody>
                    <a:bodyPr/>
                    <a:lstStyle/>
                    <a:p>
                      <a:pPr fontAlgn="ctr"/>
                      <a:r>
                        <a:rPr lang="fr-FR">
                          <a:effectLst/>
                          <a:latin typeface="Barlow"/>
                        </a:rPr>
                        <a:t>Extrait de magnolia</a:t>
                      </a:r>
                    </a:p>
                  </a:txBody>
                  <a:tcPr marL="31750" marR="31750" marT="19050" marB="19050" anchor="ctr"/>
                </a:tc>
                <a:tc>
                  <a:txBody>
                    <a:bodyPr/>
                    <a:lstStyle/>
                    <a:p>
                      <a:pPr algn="ctr" fontAlgn="ctr"/>
                      <a:r>
                        <a:rPr lang="fr-FR">
                          <a:effectLst/>
                          <a:latin typeface="Barlow"/>
                        </a:rPr>
                        <a:t>201,0 mg</a:t>
                      </a:r>
                    </a:p>
                  </a:txBody>
                  <a:tcPr marL="31750" marR="31750" marT="19050" marB="19050" anchor="ctr"/>
                </a:tc>
                <a:extLst>
                  <a:ext uri="{0D108BD9-81ED-4DB2-BD59-A6C34878D82A}">
                    <a16:rowId xmlns:a16="http://schemas.microsoft.com/office/drawing/2014/main" val="1081517556"/>
                  </a:ext>
                </a:extLst>
              </a:tr>
              <a:tr h="370840">
                <a:tc>
                  <a:txBody>
                    <a:bodyPr/>
                    <a:lstStyle/>
                    <a:p>
                      <a:pPr fontAlgn="ctr"/>
                      <a:r>
                        <a:rPr lang="fr-FR">
                          <a:effectLst/>
                          <a:latin typeface="Barlow"/>
                        </a:rPr>
                        <a:t>Vitamine B3</a:t>
                      </a:r>
                    </a:p>
                  </a:txBody>
                  <a:tcPr marL="31750" marR="31750" marT="19050" marB="19050" anchor="ctr"/>
                </a:tc>
                <a:tc>
                  <a:txBody>
                    <a:bodyPr/>
                    <a:lstStyle/>
                    <a:p>
                      <a:pPr algn="ctr" fontAlgn="ctr"/>
                      <a:r>
                        <a:rPr lang="fr-FR">
                          <a:effectLst/>
                          <a:latin typeface="Barlow"/>
                        </a:rPr>
                        <a:t>2,4 mg</a:t>
                      </a:r>
                    </a:p>
                  </a:txBody>
                  <a:tcPr marL="31750" marR="31750" marT="19050" marB="19050" anchor="ctr"/>
                </a:tc>
                <a:extLst>
                  <a:ext uri="{0D108BD9-81ED-4DB2-BD59-A6C34878D82A}">
                    <a16:rowId xmlns:a16="http://schemas.microsoft.com/office/drawing/2014/main" val="666069236"/>
                  </a:ext>
                </a:extLst>
              </a:tr>
              <a:tr h="370840">
                <a:tc>
                  <a:txBody>
                    <a:bodyPr/>
                    <a:lstStyle/>
                    <a:p>
                      <a:pPr fontAlgn="ctr"/>
                      <a:r>
                        <a:rPr lang="fr-FR">
                          <a:effectLst/>
                          <a:latin typeface="Barlow"/>
                        </a:rPr>
                        <a:t>Vitamine B5</a:t>
                      </a:r>
                    </a:p>
                  </a:txBody>
                  <a:tcPr marL="31750" marR="31750" marT="19050" marB="19050" anchor="ctr"/>
                </a:tc>
                <a:tc>
                  <a:txBody>
                    <a:bodyPr/>
                    <a:lstStyle/>
                    <a:p>
                      <a:pPr algn="ctr" fontAlgn="ctr"/>
                      <a:r>
                        <a:rPr lang="fr-FR">
                          <a:effectLst/>
                          <a:latin typeface="Barlow"/>
                        </a:rPr>
                        <a:t>0,9 mg</a:t>
                      </a:r>
                    </a:p>
                  </a:txBody>
                  <a:tcPr marL="31750" marR="31750" marT="19050" marB="19050" anchor="ctr"/>
                </a:tc>
                <a:extLst>
                  <a:ext uri="{0D108BD9-81ED-4DB2-BD59-A6C34878D82A}">
                    <a16:rowId xmlns:a16="http://schemas.microsoft.com/office/drawing/2014/main" val="2087888256"/>
                  </a:ext>
                </a:extLst>
              </a:tr>
              <a:tr h="370840">
                <a:tc>
                  <a:txBody>
                    <a:bodyPr/>
                    <a:lstStyle/>
                    <a:p>
                      <a:pPr fontAlgn="ctr"/>
                      <a:r>
                        <a:rPr lang="fr-FR">
                          <a:effectLst/>
                          <a:latin typeface="Barlow"/>
                        </a:rPr>
                        <a:t>Vitamine B6</a:t>
                      </a:r>
                    </a:p>
                  </a:txBody>
                  <a:tcPr marL="31750" marR="31750" marT="19050" marB="19050" anchor="ctr"/>
                </a:tc>
                <a:tc>
                  <a:txBody>
                    <a:bodyPr/>
                    <a:lstStyle/>
                    <a:p>
                      <a:pPr algn="ctr" fontAlgn="ctr"/>
                      <a:r>
                        <a:rPr lang="fr-FR">
                          <a:effectLst/>
                          <a:latin typeface="Barlow"/>
                        </a:rPr>
                        <a:t>0,21 mg</a:t>
                      </a:r>
                    </a:p>
                  </a:txBody>
                  <a:tcPr marL="31750" marR="31750" marT="19050" marB="19050" anchor="ctr"/>
                </a:tc>
                <a:extLst>
                  <a:ext uri="{0D108BD9-81ED-4DB2-BD59-A6C34878D82A}">
                    <a16:rowId xmlns:a16="http://schemas.microsoft.com/office/drawing/2014/main" val="3435802441"/>
                  </a:ext>
                </a:extLst>
              </a:tr>
              <a:tr h="370840">
                <a:tc>
                  <a:txBody>
                    <a:bodyPr/>
                    <a:lstStyle/>
                    <a:p>
                      <a:pPr fontAlgn="ctr"/>
                      <a:r>
                        <a:rPr lang="fr-FR">
                          <a:effectLst/>
                          <a:latin typeface="Barlow"/>
                        </a:rPr>
                        <a:t>Vitamine B2</a:t>
                      </a:r>
                    </a:p>
                  </a:txBody>
                  <a:tcPr marL="31750" marR="31750" marT="19050" marB="19050" anchor="ctr"/>
                </a:tc>
                <a:tc>
                  <a:txBody>
                    <a:bodyPr/>
                    <a:lstStyle/>
                    <a:p>
                      <a:pPr algn="ctr" fontAlgn="ctr"/>
                      <a:r>
                        <a:rPr lang="fr-FR">
                          <a:effectLst/>
                          <a:latin typeface="Barlow"/>
                        </a:rPr>
                        <a:t>0,21 mg</a:t>
                      </a:r>
                    </a:p>
                  </a:txBody>
                  <a:tcPr marL="31750" marR="31750" marT="19050" marB="19050" anchor="ctr"/>
                </a:tc>
                <a:extLst>
                  <a:ext uri="{0D108BD9-81ED-4DB2-BD59-A6C34878D82A}">
                    <a16:rowId xmlns:a16="http://schemas.microsoft.com/office/drawing/2014/main" val="328702758"/>
                  </a:ext>
                </a:extLst>
              </a:tr>
              <a:tr h="370840">
                <a:tc>
                  <a:txBody>
                    <a:bodyPr/>
                    <a:lstStyle/>
                    <a:p>
                      <a:pPr fontAlgn="ctr"/>
                      <a:r>
                        <a:rPr lang="fr-FR">
                          <a:effectLst/>
                          <a:latin typeface="Barlow"/>
                        </a:rPr>
                        <a:t>Vitamine B1</a:t>
                      </a:r>
                    </a:p>
                  </a:txBody>
                  <a:tcPr marL="31750" marR="31750" marT="19050" marB="19050" anchor="ctr"/>
                </a:tc>
                <a:tc>
                  <a:txBody>
                    <a:bodyPr/>
                    <a:lstStyle/>
                    <a:p>
                      <a:pPr algn="ctr" fontAlgn="ctr"/>
                      <a:r>
                        <a:rPr lang="fr-FR">
                          <a:effectLst/>
                          <a:latin typeface="Barlow"/>
                        </a:rPr>
                        <a:t>0,165 mg</a:t>
                      </a:r>
                    </a:p>
                  </a:txBody>
                  <a:tcPr marL="31750" marR="31750" marT="19050" marB="19050" anchor="ctr"/>
                </a:tc>
                <a:extLst>
                  <a:ext uri="{0D108BD9-81ED-4DB2-BD59-A6C34878D82A}">
                    <a16:rowId xmlns:a16="http://schemas.microsoft.com/office/drawing/2014/main" val="2954312448"/>
                  </a:ext>
                </a:extLst>
              </a:tr>
              <a:tr h="370840">
                <a:tc>
                  <a:txBody>
                    <a:bodyPr/>
                    <a:lstStyle/>
                    <a:p>
                      <a:pPr fontAlgn="ctr"/>
                      <a:r>
                        <a:rPr lang="fr-FR">
                          <a:effectLst/>
                          <a:latin typeface="Barlow"/>
                        </a:rPr>
                        <a:t>Vitamine B9</a:t>
                      </a:r>
                    </a:p>
                  </a:txBody>
                  <a:tcPr marL="31750" marR="31750" marT="19050" marB="19050" anchor="ctr"/>
                </a:tc>
                <a:tc>
                  <a:txBody>
                    <a:bodyPr/>
                    <a:lstStyle/>
                    <a:p>
                      <a:pPr algn="ctr" fontAlgn="ctr"/>
                      <a:r>
                        <a:rPr lang="fr-FR">
                          <a:effectLst/>
                          <a:latin typeface="Barlow"/>
                        </a:rPr>
                        <a:t>30,0 µg</a:t>
                      </a:r>
                    </a:p>
                  </a:txBody>
                  <a:tcPr marL="31750" marR="31750" marT="19050" marB="19050" anchor="ctr"/>
                </a:tc>
                <a:extLst>
                  <a:ext uri="{0D108BD9-81ED-4DB2-BD59-A6C34878D82A}">
                    <a16:rowId xmlns:a16="http://schemas.microsoft.com/office/drawing/2014/main" val="594935347"/>
                  </a:ext>
                </a:extLst>
              </a:tr>
              <a:tr h="370840">
                <a:tc>
                  <a:txBody>
                    <a:bodyPr/>
                    <a:lstStyle/>
                    <a:p>
                      <a:pPr fontAlgn="ctr"/>
                      <a:r>
                        <a:rPr lang="fr-FR">
                          <a:effectLst/>
                          <a:latin typeface="Barlow"/>
                        </a:rPr>
                        <a:t>Vitamine B8</a:t>
                      </a:r>
                    </a:p>
                  </a:txBody>
                  <a:tcPr marL="31750" marR="31750" marT="19050" marB="19050" anchor="ctr"/>
                </a:tc>
                <a:tc>
                  <a:txBody>
                    <a:bodyPr/>
                    <a:lstStyle/>
                    <a:p>
                      <a:pPr algn="ctr" fontAlgn="ctr"/>
                      <a:r>
                        <a:rPr lang="fr-FR">
                          <a:effectLst/>
                          <a:latin typeface="Barlow"/>
                        </a:rPr>
                        <a:t>7,5 µg</a:t>
                      </a:r>
                    </a:p>
                  </a:txBody>
                  <a:tcPr marL="31750" marR="31750" marT="19050" marB="19050" anchor="ctr"/>
                </a:tc>
                <a:extLst>
                  <a:ext uri="{0D108BD9-81ED-4DB2-BD59-A6C34878D82A}">
                    <a16:rowId xmlns:a16="http://schemas.microsoft.com/office/drawing/2014/main" val="3205955876"/>
                  </a:ext>
                </a:extLst>
              </a:tr>
              <a:tr h="370840">
                <a:tc>
                  <a:txBody>
                    <a:bodyPr/>
                    <a:lstStyle/>
                    <a:p>
                      <a:pPr fontAlgn="ctr"/>
                      <a:r>
                        <a:rPr lang="fr-FR">
                          <a:effectLst/>
                          <a:latin typeface="Barlow"/>
                        </a:rPr>
                        <a:t>Vitamine B12</a:t>
                      </a:r>
                    </a:p>
                  </a:txBody>
                  <a:tcPr marL="31750" marR="31750" marT="19050" marB="19050" anchor="ctr"/>
                </a:tc>
                <a:tc>
                  <a:txBody>
                    <a:bodyPr/>
                    <a:lstStyle/>
                    <a:p>
                      <a:pPr algn="ctr" fontAlgn="ctr"/>
                      <a:r>
                        <a:rPr lang="fr-FR" dirty="0">
                          <a:effectLst/>
                          <a:latin typeface="Barlow"/>
                        </a:rPr>
                        <a:t>0,375 µg</a:t>
                      </a:r>
                    </a:p>
                  </a:txBody>
                  <a:tcPr marL="31750" marR="31750" marT="19050" marB="19050" anchor="ctr"/>
                </a:tc>
                <a:extLst>
                  <a:ext uri="{0D108BD9-81ED-4DB2-BD59-A6C34878D82A}">
                    <a16:rowId xmlns:a16="http://schemas.microsoft.com/office/drawing/2014/main" val="3366042132"/>
                  </a:ext>
                </a:extLst>
              </a:tr>
            </a:tbl>
          </a:graphicData>
        </a:graphic>
      </p:graphicFrame>
      <p:sp>
        <p:nvSpPr>
          <p:cNvPr id="6" name="ZoneTexte 5">
            <a:extLst>
              <a:ext uri="{FF2B5EF4-FFF2-40B4-BE49-F238E27FC236}">
                <a16:creationId xmlns:a16="http://schemas.microsoft.com/office/drawing/2014/main" id="{BAFBFEB8-BA1C-4ABC-9B95-E515B0CD25DE}"/>
              </a:ext>
            </a:extLst>
          </p:cNvPr>
          <p:cNvSpPr txBox="1"/>
          <p:nvPr/>
        </p:nvSpPr>
        <p:spPr>
          <a:xfrm>
            <a:off x="9851276" y="2472169"/>
            <a:ext cx="1432420" cy="369332"/>
          </a:xfrm>
          <a:prstGeom prst="rect">
            <a:avLst/>
          </a:prstGeom>
          <a:noFill/>
        </p:spPr>
        <p:txBody>
          <a:bodyPr wrap="square">
            <a:spAutoFit/>
          </a:bodyPr>
          <a:lstStyle/>
          <a:p>
            <a:r>
              <a:rPr lang="fr-FR" dirty="0">
                <a:solidFill>
                  <a:srgbClr val="FF0066"/>
                </a:solidFill>
              </a:rPr>
              <a:t>#dopamine</a:t>
            </a:r>
            <a:endParaRPr lang="fr-FR" dirty="0"/>
          </a:p>
        </p:txBody>
      </p:sp>
    </p:spTree>
    <p:extLst>
      <p:ext uri="{BB962C8B-B14F-4D97-AF65-F5344CB8AC3E}">
        <p14:creationId xmlns:p14="http://schemas.microsoft.com/office/powerpoint/2010/main" val="1670480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6FF87-27CC-4DF9-AEAA-3D347C657A1A}"/>
              </a:ext>
            </a:extLst>
          </p:cNvPr>
          <p:cNvSpPr>
            <a:spLocks noGrp="1"/>
          </p:cNvSpPr>
          <p:nvPr>
            <p:ph type="title"/>
          </p:nvPr>
        </p:nvSpPr>
        <p:spPr/>
        <p:txBody>
          <a:bodyPr/>
          <a:lstStyle/>
          <a:p>
            <a:r>
              <a:rPr lang="fr-FR" dirty="0"/>
              <a:t>NATURA-DOPA</a:t>
            </a:r>
          </a:p>
        </p:txBody>
      </p:sp>
      <p:graphicFrame>
        <p:nvGraphicFramePr>
          <p:cNvPr id="5" name="Tableau 5">
            <a:extLst>
              <a:ext uri="{FF2B5EF4-FFF2-40B4-BE49-F238E27FC236}">
                <a16:creationId xmlns:a16="http://schemas.microsoft.com/office/drawing/2014/main" id="{8FCAAC45-7875-4015-9066-A1243CE8B00A}"/>
              </a:ext>
            </a:extLst>
          </p:cNvPr>
          <p:cNvGraphicFramePr>
            <a:graphicFrameLocks noGrp="1"/>
          </p:cNvGraphicFramePr>
          <p:nvPr>
            <p:extLst>
              <p:ext uri="{D42A27DB-BD31-4B8C-83A1-F6EECF244321}">
                <p14:modId xmlns:p14="http://schemas.microsoft.com/office/powerpoint/2010/main" val="1323297623"/>
              </p:ext>
            </p:extLst>
          </p:nvPr>
        </p:nvGraphicFramePr>
        <p:xfrm>
          <a:off x="1887093" y="2258060"/>
          <a:ext cx="5418666" cy="29667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479970774"/>
                    </a:ext>
                  </a:extLst>
                </a:gridCol>
                <a:gridCol w="2709333">
                  <a:extLst>
                    <a:ext uri="{9D8B030D-6E8A-4147-A177-3AD203B41FA5}">
                      <a16:colId xmlns:a16="http://schemas.microsoft.com/office/drawing/2014/main" val="1481689857"/>
                    </a:ext>
                  </a:extLst>
                </a:gridCol>
              </a:tblGrid>
              <a:tr h="370840">
                <a:tc>
                  <a:txBody>
                    <a:bodyPr/>
                    <a:lstStyle/>
                    <a:p>
                      <a:r>
                        <a:rPr lang="fr-FR" dirty="0"/>
                        <a:t>Actifs</a:t>
                      </a:r>
                    </a:p>
                  </a:txBody>
                  <a:tcPr/>
                </a:tc>
                <a:tc>
                  <a:txBody>
                    <a:bodyPr/>
                    <a:lstStyle/>
                    <a:p>
                      <a:r>
                        <a:rPr lang="fr-FR" dirty="0"/>
                        <a:t>Quantité/gélule</a:t>
                      </a:r>
                    </a:p>
                  </a:txBody>
                  <a:tcPr/>
                </a:tc>
                <a:extLst>
                  <a:ext uri="{0D108BD9-81ED-4DB2-BD59-A6C34878D82A}">
                    <a16:rowId xmlns:a16="http://schemas.microsoft.com/office/drawing/2014/main" val="1454777885"/>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i="0" u="none" strike="noStrike" kern="1200" baseline="0" dirty="0">
                          <a:solidFill>
                            <a:schemeClr val="dk1"/>
                          </a:solidFill>
                          <a:latin typeface="+mn-lt"/>
                          <a:ea typeface="+mn-ea"/>
                          <a:cs typeface="+mn-cs"/>
                        </a:rPr>
                        <a:t>Tyrosine</a:t>
                      </a:r>
                    </a:p>
                  </a:txBody>
                  <a:tcPr marL="31750" marR="31750" marT="19050" marB="19050" anchor="ctr"/>
                </a:tc>
                <a:tc>
                  <a:txBody>
                    <a:bodyPr/>
                    <a:lstStyle/>
                    <a:p>
                      <a:pPr algn="ctr" fontAlgn="ctr"/>
                      <a:endParaRPr lang="fr-FR">
                        <a:effectLst/>
                        <a:latin typeface="Barlow"/>
                      </a:endParaRPr>
                    </a:p>
                  </a:txBody>
                  <a:tcPr marL="31750" marR="31750" marT="19050" marB="19050" anchor="ctr"/>
                </a:tc>
                <a:extLst>
                  <a:ext uri="{0D108BD9-81ED-4DB2-BD59-A6C34878D82A}">
                    <a16:rowId xmlns:a16="http://schemas.microsoft.com/office/drawing/2014/main" val="1099765620"/>
                  </a:ext>
                </a:extLst>
              </a:tr>
              <a:tr h="370840">
                <a:tc>
                  <a:txBody>
                    <a:bodyPr/>
                    <a:lstStyle/>
                    <a:p>
                      <a:pPr fontAlgn="ctr"/>
                      <a:r>
                        <a:rPr lang="fr-FR" sz="1800" b="0" i="0" u="none" strike="noStrike" kern="1200" baseline="0" dirty="0">
                          <a:solidFill>
                            <a:schemeClr val="dk1"/>
                          </a:solidFill>
                          <a:latin typeface="+mn-lt"/>
                          <a:ea typeface="+mn-ea"/>
                          <a:cs typeface="+mn-cs"/>
                        </a:rPr>
                        <a:t>Magnésium marin</a:t>
                      </a:r>
                      <a:endParaRPr lang="fr-FR" dirty="0">
                        <a:effectLst/>
                        <a:latin typeface="Barlow"/>
                      </a:endParaRPr>
                    </a:p>
                  </a:txBody>
                  <a:tcPr marL="31750" marR="31750" marT="19050" marB="19050" anchor="ctr"/>
                </a:tc>
                <a:tc>
                  <a:txBody>
                    <a:bodyPr/>
                    <a:lstStyle/>
                    <a:p>
                      <a:pPr algn="ctr" fontAlgn="ctr"/>
                      <a:endParaRPr lang="fr-FR">
                        <a:effectLst/>
                        <a:latin typeface="Barlow"/>
                      </a:endParaRPr>
                    </a:p>
                  </a:txBody>
                  <a:tcPr marL="31750" marR="31750" marT="19050" marB="19050" anchor="ctr"/>
                </a:tc>
                <a:extLst>
                  <a:ext uri="{0D108BD9-81ED-4DB2-BD59-A6C34878D82A}">
                    <a16:rowId xmlns:a16="http://schemas.microsoft.com/office/drawing/2014/main" val="1799508408"/>
                  </a:ext>
                </a:extLst>
              </a:tr>
              <a:tr h="370840">
                <a:tc>
                  <a:txBody>
                    <a:bodyPr/>
                    <a:lstStyle/>
                    <a:p>
                      <a:pPr fontAlgn="ctr"/>
                      <a:r>
                        <a:rPr lang="fr-FR" sz="1800" b="0" i="0" u="none" strike="noStrike" kern="1200" baseline="0" dirty="0">
                          <a:solidFill>
                            <a:schemeClr val="dk1"/>
                          </a:solidFill>
                          <a:latin typeface="+mn-lt"/>
                          <a:ea typeface="+mn-ea"/>
                          <a:cs typeface="+mn-cs"/>
                        </a:rPr>
                        <a:t>Zinc gluconate</a:t>
                      </a:r>
                      <a:endParaRPr lang="fr-FR" dirty="0">
                        <a:effectLst/>
                        <a:latin typeface="Barlow"/>
                      </a:endParaRPr>
                    </a:p>
                  </a:txBody>
                  <a:tcPr marL="31750" marR="31750" marT="19050" marB="19050" anchor="ctr"/>
                </a:tc>
                <a:tc>
                  <a:txBody>
                    <a:bodyPr/>
                    <a:lstStyle/>
                    <a:p>
                      <a:pPr algn="ctr" fontAlgn="ctr"/>
                      <a:endParaRPr lang="fr-FR">
                        <a:effectLst/>
                        <a:latin typeface="Barlow"/>
                      </a:endParaRPr>
                    </a:p>
                  </a:txBody>
                  <a:tcPr marL="31750" marR="31750" marT="19050" marB="19050" anchor="ctr"/>
                </a:tc>
                <a:extLst>
                  <a:ext uri="{0D108BD9-81ED-4DB2-BD59-A6C34878D82A}">
                    <a16:rowId xmlns:a16="http://schemas.microsoft.com/office/drawing/2014/main" val="1081517556"/>
                  </a:ext>
                </a:extLst>
              </a:tr>
              <a:tr h="370840">
                <a:tc>
                  <a:txBody>
                    <a:bodyPr/>
                    <a:lstStyle/>
                    <a:p>
                      <a:pPr fontAlgn="ctr"/>
                      <a:r>
                        <a:rPr lang="fr-FR" sz="1800" b="0" i="0" u="none" strike="noStrike" kern="1200" baseline="0" dirty="0">
                          <a:solidFill>
                            <a:schemeClr val="dk1"/>
                          </a:solidFill>
                          <a:latin typeface="+mn-lt"/>
                          <a:ea typeface="+mn-ea"/>
                          <a:cs typeface="+mn-cs"/>
                        </a:rPr>
                        <a:t>Vitamine B3</a:t>
                      </a:r>
                      <a:endParaRPr lang="fr-FR" dirty="0">
                        <a:effectLst/>
                        <a:latin typeface="Barlow"/>
                      </a:endParaRPr>
                    </a:p>
                  </a:txBody>
                  <a:tcPr marL="31750" marR="31750" marT="19050" marB="19050" anchor="ctr"/>
                </a:tc>
                <a:tc>
                  <a:txBody>
                    <a:bodyPr/>
                    <a:lstStyle/>
                    <a:p>
                      <a:pPr algn="ctr" fontAlgn="ctr"/>
                      <a:endParaRPr lang="fr-FR">
                        <a:effectLst/>
                        <a:latin typeface="Barlow"/>
                      </a:endParaRPr>
                    </a:p>
                  </a:txBody>
                  <a:tcPr marL="31750" marR="31750" marT="19050" marB="19050" anchor="ctr"/>
                </a:tc>
                <a:extLst>
                  <a:ext uri="{0D108BD9-81ED-4DB2-BD59-A6C34878D82A}">
                    <a16:rowId xmlns:a16="http://schemas.microsoft.com/office/drawing/2014/main" val="666069236"/>
                  </a:ext>
                </a:extLst>
              </a:tr>
              <a:tr h="370840">
                <a:tc>
                  <a:txBody>
                    <a:bodyPr/>
                    <a:lstStyle/>
                    <a:p>
                      <a:pPr fontAlgn="ctr"/>
                      <a:r>
                        <a:rPr lang="fr-FR" dirty="0">
                          <a:effectLst/>
                          <a:latin typeface="Barlow"/>
                        </a:rPr>
                        <a:t>Vitamines </a:t>
                      </a:r>
                      <a:r>
                        <a:rPr lang="fr-FR" sz="1800" b="0" i="0" u="none" strike="noStrike" kern="1200" baseline="0" dirty="0">
                          <a:solidFill>
                            <a:schemeClr val="dk1"/>
                          </a:solidFill>
                          <a:latin typeface="+mn-lt"/>
                          <a:ea typeface="+mn-ea"/>
                          <a:cs typeface="+mn-cs"/>
                        </a:rPr>
                        <a:t>B6</a:t>
                      </a:r>
                      <a:endParaRPr lang="fr-FR" dirty="0">
                        <a:effectLst/>
                        <a:latin typeface="Barlow"/>
                      </a:endParaRPr>
                    </a:p>
                  </a:txBody>
                  <a:tcPr marL="31750" marR="31750" marT="19050" marB="19050" anchor="ctr"/>
                </a:tc>
                <a:tc>
                  <a:txBody>
                    <a:bodyPr/>
                    <a:lstStyle/>
                    <a:p>
                      <a:pPr algn="ctr" fontAlgn="ctr"/>
                      <a:endParaRPr lang="fr-FR">
                        <a:effectLst/>
                        <a:latin typeface="Barlow"/>
                      </a:endParaRPr>
                    </a:p>
                  </a:txBody>
                  <a:tcPr marL="31750" marR="31750" marT="19050" marB="19050" anchor="ctr"/>
                </a:tc>
                <a:extLst>
                  <a:ext uri="{0D108BD9-81ED-4DB2-BD59-A6C34878D82A}">
                    <a16:rowId xmlns:a16="http://schemas.microsoft.com/office/drawing/2014/main" val="2087888256"/>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i="0" u="none" strike="noStrike" kern="1200" baseline="0" dirty="0">
                          <a:solidFill>
                            <a:schemeClr val="dk1"/>
                          </a:solidFill>
                          <a:latin typeface="+mn-lt"/>
                          <a:ea typeface="+mn-ea"/>
                          <a:cs typeface="+mn-cs"/>
                        </a:rPr>
                        <a:t>Vitamine B9</a:t>
                      </a:r>
                      <a:endParaRPr lang="fr-FR" dirty="0">
                        <a:effectLst/>
                        <a:latin typeface="Barlow"/>
                      </a:endParaRPr>
                    </a:p>
                  </a:txBody>
                  <a:tcPr marL="31750" marR="31750" marT="19050" marB="19050" anchor="ctr"/>
                </a:tc>
                <a:tc>
                  <a:txBody>
                    <a:bodyPr/>
                    <a:lstStyle/>
                    <a:p>
                      <a:pPr algn="ctr" fontAlgn="ctr"/>
                      <a:endParaRPr lang="fr-FR" dirty="0">
                        <a:effectLst/>
                        <a:latin typeface="Barlow"/>
                      </a:endParaRPr>
                    </a:p>
                  </a:txBody>
                  <a:tcPr marL="31750" marR="31750" marT="19050" marB="19050" anchor="ctr"/>
                </a:tc>
                <a:extLst>
                  <a:ext uri="{0D108BD9-81ED-4DB2-BD59-A6C34878D82A}">
                    <a16:rowId xmlns:a16="http://schemas.microsoft.com/office/drawing/2014/main" val="3435802441"/>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i="0" u="none" strike="noStrike" kern="1200" baseline="0" dirty="0">
                          <a:solidFill>
                            <a:schemeClr val="dk1"/>
                          </a:solidFill>
                          <a:latin typeface="+mn-lt"/>
                          <a:ea typeface="+mn-ea"/>
                          <a:cs typeface="+mn-cs"/>
                        </a:rPr>
                        <a:t>Vitamine B12 </a:t>
                      </a:r>
                      <a:endParaRPr lang="fr-FR" dirty="0">
                        <a:effectLst/>
                        <a:latin typeface="Barlow"/>
                      </a:endParaRPr>
                    </a:p>
                  </a:txBody>
                  <a:tcPr marL="31750" marR="31750" marT="19050" marB="19050" anchor="ctr"/>
                </a:tc>
                <a:tc>
                  <a:txBody>
                    <a:bodyPr/>
                    <a:lstStyle/>
                    <a:p>
                      <a:pPr algn="ctr" fontAlgn="ctr"/>
                      <a:endParaRPr lang="fr-FR" dirty="0">
                        <a:effectLst/>
                        <a:latin typeface="Barlow"/>
                      </a:endParaRPr>
                    </a:p>
                  </a:txBody>
                  <a:tcPr marL="31750" marR="31750" marT="19050" marB="19050" anchor="ctr"/>
                </a:tc>
                <a:extLst>
                  <a:ext uri="{0D108BD9-81ED-4DB2-BD59-A6C34878D82A}">
                    <a16:rowId xmlns:a16="http://schemas.microsoft.com/office/drawing/2014/main" val="328702758"/>
                  </a:ext>
                </a:extLst>
              </a:tr>
            </a:tbl>
          </a:graphicData>
        </a:graphic>
      </p:graphicFrame>
      <p:pic>
        <p:nvPicPr>
          <p:cNvPr id="6" name="Image 5" descr="Une image contenant texte, intérieur, objectif de caméra&#10;&#10;Description générée automatiquement">
            <a:extLst>
              <a:ext uri="{FF2B5EF4-FFF2-40B4-BE49-F238E27FC236}">
                <a16:creationId xmlns:a16="http://schemas.microsoft.com/office/drawing/2014/main" id="{9AC25155-C3F2-4B07-9EF9-9087B17AD9E2}"/>
              </a:ext>
            </a:extLst>
          </p:cNvPr>
          <p:cNvPicPr>
            <a:picLocks noChangeAspect="1"/>
          </p:cNvPicPr>
          <p:nvPr/>
        </p:nvPicPr>
        <p:blipFill rotWithShape="1">
          <a:blip r:embed="rId2">
            <a:extLst>
              <a:ext uri="{28A0092B-C50C-407E-A947-70E740481C1C}">
                <a14:useLocalDpi xmlns:a14="http://schemas.microsoft.com/office/drawing/2010/main" val="0"/>
              </a:ext>
            </a:extLst>
          </a:blip>
          <a:srcRect l="4016" r="4338"/>
          <a:stretch/>
        </p:blipFill>
        <p:spPr>
          <a:xfrm rot="5400000">
            <a:off x="9204363" y="256485"/>
            <a:ext cx="1800000" cy="1473054"/>
          </a:xfrm>
          <a:prstGeom prst="rect">
            <a:avLst/>
          </a:prstGeom>
          <a:ln>
            <a:solidFill>
              <a:srgbClr val="E729C7"/>
            </a:solidFill>
          </a:ln>
        </p:spPr>
      </p:pic>
      <p:sp>
        <p:nvSpPr>
          <p:cNvPr id="7" name="ZoneTexte 6">
            <a:extLst>
              <a:ext uri="{FF2B5EF4-FFF2-40B4-BE49-F238E27FC236}">
                <a16:creationId xmlns:a16="http://schemas.microsoft.com/office/drawing/2014/main" id="{9B75CCBA-FEFA-4FF8-8B0F-5A9FB7930AA8}"/>
              </a:ext>
            </a:extLst>
          </p:cNvPr>
          <p:cNvSpPr txBox="1"/>
          <p:nvPr/>
        </p:nvSpPr>
        <p:spPr>
          <a:xfrm>
            <a:off x="9851276" y="2472169"/>
            <a:ext cx="1432420" cy="369332"/>
          </a:xfrm>
          <a:prstGeom prst="rect">
            <a:avLst/>
          </a:prstGeom>
          <a:noFill/>
        </p:spPr>
        <p:txBody>
          <a:bodyPr wrap="square">
            <a:spAutoFit/>
          </a:bodyPr>
          <a:lstStyle/>
          <a:p>
            <a:r>
              <a:rPr lang="fr-FR" dirty="0">
                <a:solidFill>
                  <a:srgbClr val="FF0066"/>
                </a:solidFill>
              </a:rPr>
              <a:t>#dopamine</a:t>
            </a:r>
            <a:endParaRPr lang="fr-FR" dirty="0"/>
          </a:p>
        </p:txBody>
      </p:sp>
    </p:spTree>
    <p:extLst>
      <p:ext uri="{BB962C8B-B14F-4D97-AF65-F5344CB8AC3E}">
        <p14:creationId xmlns:p14="http://schemas.microsoft.com/office/powerpoint/2010/main" val="834585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6FF87-27CC-4DF9-AEAA-3D347C657A1A}"/>
              </a:ext>
            </a:extLst>
          </p:cNvPr>
          <p:cNvSpPr>
            <a:spLocks noGrp="1"/>
          </p:cNvSpPr>
          <p:nvPr>
            <p:ph type="title"/>
          </p:nvPr>
        </p:nvSpPr>
        <p:spPr/>
        <p:txBody>
          <a:bodyPr/>
          <a:lstStyle/>
          <a:p>
            <a:r>
              <a:rPr lang="fr-FR" dirty="0"/>
              <a:t>Ginkgo biloba</a:t>
            </a:r>
          </a:p>
        </p:txBody>
      </p:sp>
      <p:graphicFrame>
        <p:nvGraphicFramePr>
          <p:cNvPr id="5" name="Tableau 5">
            <a:extLst>
              <a:ext uri="{FF2B5EF4-FFF2-40B4-BE49-F238E27FC236}">
                <a16:creationId xmlns:a16="http://schemas.microsoft.com/office/drawing/2014/main" id="{8FCAAC45-7875-4015-9066-A1243CE8B00A}"/>
              </a:ext>
            </a:extLst>
          </p:cNvPr>
          <p:cNvGraphicFramePr>
            <a:graphicFrameLocks noGrp="1"/>
          </p:cNvGraphicFramePr>
          <p:nvPr>
            <p:extLst>
              <p:ext uri="{D42A27DB-BD31-4B8C-83A1-F6EECF244321}">
                <p14:modId xmlns:p14="http://schemas.microsoft.com/office/powerpoint/2010/main" val="3005548115"/>
              </p:ext>
            </p:extLst>
          </p:nvPr>
        </p:nvGraphicFramePr>
        <p:xfrm>
          <a:off x="1887093" y="2258060"/>
          <a:ext cx="5418666" cy="741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479970774"/>
                    </a:ext>
                  </a:extLst>
                </a:gridCol>
                <a:gridCol w="2709333">
                  <a:extLst>
                    <a:ext uri="{9D8B030D-6E8A-4147-A177-3AD203B41FA5}">
                      <a16:colId xmlns:a16="http://schemas.microsoft.com/office/drawing/2014/main" val="1481689857"/>
                    </a:ext>
                  </a:extLst>
                </a:gridCol>
              </a:tblGrid>
              <a:tr h="370840">
                <a:tc>
                  <a:txBody>
                    <a:bodyPr/>
                    <a:lstStyle/>
                    <a:p>
                      <a:r>
                        <a:rPr lang="fr-FR" dirty="0"/>
                        <a:t>Actifs</a:t>
                      </a:r>
                    </a:p>
                  </a:txBody>
                  <a:tcPr/>
                </a:tc>
                <a:tc>
                  <a:txBody>
                    <a:bodyPr/>
                    <a:lstStyle/>
                    <a:p>
                      <a:r>
                        <a:rPr lang="fr-FR" dirty="0"/>
                        <a:t>Quantité/gélule</a:t>
                      </a:r>
                    </a:p>
                  </a:txBody>
                  <a:tcPr/>
                </a:tc>
                <a:extLst>
                  <a:ext uri="{0D108BD9-81ED-4DB2-BD59-A6C34878D82A}">
                    <a16:rowId xmlns:a16="http://schemas.microsoft.com/office/drawing/2014/main" val="1454777885"/>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i="0" u="none" strike="noStrike" kern="1200" baseline="0" dirty="0">
                          <a:solidFill>
                            <a:schemeClr val="dk1"/>
                          </a:solidFill>
                          <a:latin typeface="+mn-lt"/>
                          <a:ea typeface="+mn-ea"/>
                          <a:cs typeface="+mn-cs"/>
                        </a:rPr>
                        <a:t>Ginkgo Feuilles</a:t>
                      </a:r>
                    </a:p>
                  </a:txBody>
                  <a:tcPr marL="31750" marR="31750" marT="19050" marB="1905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800" b="0" i="0" u="none" strike="noStrike" kern="1200" baseline="0" dirty="0">
                          <a:solidFill>
                            <a:schemeClr val="dk1"/>
                          </a:solidFill>
                          <a:latin typeface="+mn-lt"/>
                          <a:ea typeface="+mn-ea"/>
                          <a:cs typeface="+mn-cs"/>
                        </a:rPr>
                        <a:t>300 mg 	</a:t>
                      </a:r>
                    </a:p>
                  </a:txBody>
                  <a:tcPr marL="31750" marR="31750" marT="19050" marB="19050" anchor="ctr"/>
                </a:tc>
                <a:extLst>
                  <a:ext uri="{0D108BD9-81ED-4DB2-BD59-A6C34878D82A}">
                    <a16:rowId xmlns:a16="http://schemas.microsoft.com/office/drawing/2014/main" val="1099765620"/>
                  </a:ext>
                </a:extLst>
              </a:tr>
            </a:tbl>
          </a:graphicData>
        </a:graphic>
      </p:graphicFrame>
      <p:pic>
        <p:nvPicPr>
          <p:cNvPr id="7" name="Image 6" descr="Une image contenant texte, bidon&#10;&#10;Description générée automatiquement">
            <a:extLst>
              <a:ext uri="{FF2B5EF4-FFF2-40B4-BE49-F238E27FC236}">
                <a16:creationId xmlns:a16="http://schemas.microsoft.com/office/drawing/2014/main" id="{BCC59441-2163-4F1A-9B23-CF7B8A15EFFD}"/>
              </a:ext>
            </a:extLst>
          </p:cNvPr>
          <p:cNvPicPr>
            <a:picLocks noChangeAspect="1"/>
          </p:cNvPicPr>
          <p:nvPr/>
        </p:nvPicPr>
        <p:blipFill rotWithShape="1">
          <a:blip r:embed="rId2">
            <a:extLst>
              <a:ext uri="{28A0092B-C50C-407E-A947-70E740481C1C}">
                <a14:useLocalDpi xmlns:a14="http://schemas.microsoft.com/office/drawing/2010/main" val="0"/>
              </a:ext>
            </a:extLst>
          </a:blip>
          <a:srcRect l="5418" r="-2292"/>
          <a:stretch/>
        </p:blipFill>
        <p:spPr>
          <a:xfrm rot="5400000">
            <a:off x="9686922" y="328692"/>
            <a:ext cx="1800000" cy="1393549"/>
          </a:xfrm>
          <a:prstGeom prst="rect">
            <a:avLst/>
          </a:prstGeom>
          <a:ln>
            <a:solidFill>
              <a:srgbClr val="E729C7"/>
            </a:solidFill>
          </a:ln>
        </p:spPr>
      </p:pic>
      <p:sp>
        <p:nvSpPr>
          <p:cNvPr id="6" name="ZoneTexte 5">
            <a:extLst>
              <a:ext uri="{FF2B5EF4-FFF2-40B4-BE49-F238E27FC236}">
                <a16:creationId xmlns:a16="http://schemas.microsoft.com/office/drawing/2014/main" id="{5EB17EF4-5CD1-47C9-8A76-0DCB31028240}"/>
              </a:ext>
            </a:extLst>
          </p:cNvPr>
          <p:cNvSpPr txBox="1"/>
          <p:nvPr/>
        </p:nvSpPr>
        <p:spPr>
          <a:xfrm>
            <a:off x="9851276" y="2472169"/>
            <a:ext cx="1432420" cy="369332"/>
          </a:xfrm>
          <a:prstGeom prst="rect">
            <a:avLst/>
          </a:prstGeom>
          <a:noFill/>
        </p:spPr>
        <p:txBody>
          <a:bodyPr wrap="square">
            <a:spAutoFit/>
          </a:bodyPr>
          <a:lstStyle/>
          <a:p>
            <a:r>
              <a:rPr lang="fr-FR" dirty="0">
                <a:solidFill>
                  <a:srgbClr val="FF0066"/>
                </a:solidFill>
              </a:rPr>
              <a:t>#dopamine</a:t>
            </a:r>
            <a:endParaRPr lang="fr-FR" dirty="0"/>
          </a:p>
        </p:txBody>
      </p:sp>
      <p:sp>
        <p:nvSpPr>
          <p:cNvPr id="8" name="ZoneTexte 7">
            <a:extLst>
              <a:ext uri="{FF2B5EF4-FFF2-40B4-BE49-F238E27FC236}">
                <a16:creationId xmlns:a16="http://schemas.microsoft.com/office/drawing/2014/main" id="{8F151DF6-B494-4DF4-90D4-95ACD79D3ADC}"/>
              </a:ext>
            </a:extLst>
          </p:cNvPr>
          <p:cNvSpPr txBox="1"/>
          <p:nvPr/>
        </p:nvSpPr>
        <p:spPr>
          <a:xfrm>
            <a:off x="9851276" y="2841501"/>
            <a:ext cx="1923077" cy="369332"/>
          </a:xfrm>
          <a:prstGeom prst="rect">
            <a:avLst/>
          </a:prstGeom>
          <a:noFill/>
        </p:spPr>
        <p:txBody>
          <a:bodyPr wrap="square">
            <a:spAutoFit/>
          </a:bodyPr>
          <a:lstStyle/>
          <a:p>
            <a:r>
              <a:rPr lang="fr-FR" dirty="0">
                <a:solidFill>
                  <a:srgbClr val="CCCC00"/>
                </a:solidFill>
              </a:rPr>
              <a:t>#acetylcholine</a:t>
            </a:r>
            <a:endParaRPr lang="fr-FR" dirty="0"/>
          </a:p>
        </p:txBody>
      </p:sp>
    </p:spTree>
    <p:extLst>
      <p:ext uri="{BB962C8B-B14F-4D97-AF65-F5344CB8AC3E}">
        <p14:creationId xmlns:p14="http://schemas.microsoft.com/office/powerpoint/2010/main" val="387654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585829-222B-44E0-965E-E9E950B006BB}"/>
              </a:ext>
            </a:extLst>
          </p:cNvPr>
          <p:cNvSpPr>
            <a:spLocks noGrp="1"/>
          </p:cNvSpPr>
          <p:nvPr>
            <p:ph type="title"/>
          </p:nvPr>
        </p:nvSpPr>
        <p:spPr/>
        <p:txBody>
          <a:bodyPr/>
          <a:lstStyle/>
          <a:p>
            <a:r>
              <a:rPr lang="fr-FR" dirty="0">
                <a:solidFill>
                  <a:srgbClr val="FF0066"/>
                </a:solidFill>
              </a:rPr>
              <a:t>Dopamine</a:t>
            </a:r>
          </a:p>
        </p:txBody>
      </p:sp>
      <p:sp>
        <p:nvSpPr>
          <p:cNvPr id="3" name="Espace réservé du contenu 2">
            <a:extLst>
              <a:ext uri="{FF2B5EF4-FFF2-40B4-BE49-F238E27FC236}">
                <a16:creationId xmlns:a16="http://schemas.microsoft.com/office/drawing/2014/main" id="{7DAB1E05-49D7-4E84-99C8-B9C2BC380273}"/>
              </a:ext>
            </a:extLst>
          </p:cNvPr>
          <p:cNvSpPr>
            <a:spLocks noGrp="1"/>
          </p:cNvSpPr>
          <p:nvPr>
            <p:ph idx="1"/>
          </p:nvPr>
        </p:nvSpPr>
        <p:spPr>
          <a:xfrm>
            <a:off x="782193" y="2182749"/>
            <a:ext cx="10168128" cy="4513326"/>
          </a:xfrm>
        </p:spPr>
        <p:txBody>
          <a:bodyPr>
            <a:noAutofit/>
          </a:bodyPr>
          <a:lstStyle/>
          <a:p>
            <a:r>
              <a:rPr lang="fr-FR" sz="1200" dirty="0"/>
              <a:t> Les signes avant-coureurs d’une carence en Dopamine sont la perte d'énergie, la fatigue, la lenteur, la perte de mémoire ou le blues. </a:t>
            </a:r>
          </a:p>
          <a:p>
            <a:r>
              <a:rPr lang="fr-FR" sz="1200" b="1" dirty="0"/>
              <a:t>Problèmes physiques : </a:t>
            </a:r>
            <a:r>
              <a:rPr lang="fr-FR" sz="1200" dirty="0"/>
              <a:t>Anémie, problèmes d'équilibre, instabilité du taux de sucre dans le sang, perte de densité osseuse, fringales d'hydrates de carbone, diminution de l'appétit, diminution de la force, diabète, diarrhée, anorgasmie, problèmes de digestion, hypersomnie, tremblements de la tête et du visage, hypertension artérielle, hyperglycémie, douleurs articulaires, problèmes rénaux, étourdissements, baisse de la libido, narcolepsie, obésité, </a:t>
            </a:r>
            <a:r>
              <a:rPr lang="fr-FR" sz="1200" b="1" dirty="0">
                <a:solidFill>
                  <a:srgbClr val="E729C7"/>
                </a:solidFill>
              </a:rPr>
              <a:t>maladie de Parkinson</a:t>
            </a:r>
            <a:r>
              <a:rPr lang="fr-FR" sz="1200" dirty="0"/>
              <a:t>, métabolisme lent, mouvements lents et rigides, abus de substances, envies de sucre, tension, tremblements, problèmes de thyroïde, problèmes de déglutition. </a:t>
            </a:r>
          </a:p>
          <a:p>
            <a:r>
              <a:rPr lang="fr-FR" sz="1200" b="1" dirty="0"/>
              <a:t>Problèmes de personnalité : </a:t>
            </a:r>
            <a:r>
              <a:rPr lang="fr-FR" sz="1200" dirty="0"/>
              <a:t>Agressivité, colère, insouciance, dépression, peur d'être observé, culpabilité, désespoir, inutilité, comportement de recherche de plaisir, intolérance au stress, isolement social, sautes d'humeur, procrastination, pensées autodestructrices. </a:t>
            </a:r>
          </a:p>
          <a:p>
            <a:r>
              <a:rPr lang="fr-FR" sz="1200" b="1" dirty="0"/>
              <a:t>Problèmes de mémoire : </a:t>
            </a:r>
            <a:r>
              <a:rPr lang="fr-FR" sz="1200" dirty="0"/>
              <a:t>Distractibilité, manque de suivi, oubli, manque de mémoire de travail, mauvaise pensée abstraite, vitesse de traitement lente. Problèmes d'attention : TDA, baisse de vigilance, incapacité à terminer les tâches, hyperactivité, comportement impulsif, manque de concentration.</a:t>
            </a:r>
          </a:p>
          <a:p>
            <a:r>
              <a:rPr lang="fr-FR" sz="1200" b="1" dirty="0"/>
              <a:t>Des modifications du régime alimentaire peuvent également stimuler la dopamine</a:t>
            </a:r>
            <a:r>
              <a:rPr lang="fr-FR" sz="1200" dirty="0"/>
              <a:t>. Augmentez votre consommation de phénylalanine et de tyrosine, mangez du poulet, du fromage blanc, des œufs, du porc, du fromage ricotta, des produits à base de soja, de la dinde, des noix, des germes de blé, du granola, de l'avoine, du canard, du lait et du yaourt. Pour prévenir l'épuisement de la dopamine, pratiquez la respiration profonde (par l'abdomen), en alternant les narines, regardez des films et des émissions de télévision non violents, faites de l'haltérophilie 3 fois par semaine. Prévenez l'exposition au plomb et au cadmium. Arrêter de fumer. Une tasse ou deux de caféine le matin est un moyen très courant d'augmenter la dopamine, mais cela peut provoquer des insomnies ou des tremblements si la dose est trop élevée ou si elle est prise trop tard dans la journée.</a:t>
            </a:r>
          </a:p>
        </p:txBody>
      </p:sp>
      <p:pic>
        <p:nvPicPr>
          <p:cNvPr id="4" name="Image 3" descr="Une image contenant clipart&#10;&#10;Description générée automatiquement">
            <a:extLst>
              <a:ext uri="{FF2B5EF4-FFF2-40B4-BE49-F238E27FC236}">
                <a16:creationId xmlns:a16="http://schemas.microsoft.com/office/drawing/2014/main" id="{1436A3CB-B5FD-4E0E-8AFA-88C1F1F20BBE}"/>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tretch>
            <a:fillRect/>
          </a:stretch>
        </p:blipFill>
        <p:spPr>
          <a:xfrm>
            <a:off x="10772775" y="6031865"/>
            <a:ext cx="1419225" cy="819150"/>
          </a:xfrm>
          <a:prstGeom prst="rect">
            <a:avLst/>
          </a:prstGeom>
        </p:spPr>
      </p:pic>
    </p:spTree>
    <p:extLst>
      <p:ext uri="{BB962C8B-B14F-4D97-AF65-F5344CB8AC3E}">
        <p14:creationId xmlns:p14="http://schemas.microsoft.com/office/powerpoint/2010/main" val="3347807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6FF87-27CC-4DF9-AEAA-3D347C657A1A}"/>
              </a:ext>
            </a:extLst>
          </p:cNvPr>
          <p:cNvSpPr>
            <a:spLocks noGrp="1"/>
          </p:cNvSpPr>
          <p:nvPr>
            <p:ph type="title"/>
          </p:nvPr>
        </p:nvSpPr>
        <p:spPr/>
        <p:txBody>
          <a:bodyPr/>
          <a:lstStyle/>
          <a:p>
            <a:pPr algn="l" fontAlgn="base"/>
            <a:r>
              <a:rPr lang="fr-FR" dirty="0" err="1"/>
              <a:t>DopaTropic</a:t>
            </a:r>
            <a:r>
              <a:rPr lang="fr-FR" b="1" i="0" dirty="0">
                <a:solidFill>
                  <a:srgbClr val="464155"/>
                </a:solidFill>
                <a:effectLst/>
                <a:latin typeface="workSans-semi-bold"/>
              </a:rPr>
              <a:t> </a:t>
            </a:r>
          </a:p>
        </p:txBody>
      </p:sp>
      <p:graphicFrame>
        <p:nvGraphicFramePr>
          <p:cNvPr id="5" name="Tableau 5">
            <a:extLst>
              <a:ext uri="{FF2B5EF4-FFF2-40B4-BE49-F238E27FC236}">
                <a16:creationId xmlns:a16="http://schemas.microsoft.com/office/drawing/2014/main" id="{8FCAAC45-7875-4015-9066-A1243CE8B00A}"/>
              </a:ext>
            </a:extLst>
          </p:cNvPr>
          <p:cNvGraphicFramePr>
            <a:graphicFrameLocks noGrp="1"/>
          </p:cNvGraphicFramePr>
          <p:nvPr>
            <p:extLst>
              <p:ext uri="{D42A27DB-BD31-4B8C-83A1-F6EECF244321}">
                <p14:modId xmlns:p14="http://schemas.microsoft.com/office/powerpoint/2010/main" val="631171891"/>
              </p:ext>
            </p:extLst>
          </p:nvPr>
        </p:nvGraphicFramePr>
        <p:xfrm>
          <a:off x="1887093" y="2258060"/>
          <a:ext cx="5418666"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479970774"/>
                    </a:ext>
                  </a:extLst>
                </a:gridCol>
                <a:gridCol w="2709333">
                  <a:extLst>
                    <a:ext uri="{9D8B030D-6E8A-4147-A177-3AD203B41FA5}">
                      <a16:colId xmlns:a16="http://schemas.microsoft.com/office/drawing/2014/main" val="1481689857"/>
                    </a:ext>
                  </a:extLst>
                </a:gridCol>
              </a:tblGrid>
              <a:tr h="370840">
                <a:tc>
                  <a:txBody>
                    <a:bodyPr/>
                    <a:lstStyle/>
                    <a:p>
                      <a:r>
                        <a:rPr lang="fr-FR" dirty="0"/>
                        <a:t>Actifs</a:t>
                      </a:r>
                    </a:p>
                  </a:txBody>
                  <a:tcPr/>
                </a:tc>
                <a:tc>
                  <a:txBody>
                    <a:bodyPr/>
                    <a:lstStyle/>
                    <a:p>
                      <a:r>
                        <a:rPr lang="fr-FR" dirty="0"/>
                        <a:t>Quantité</a:t>
                      </a:r>
                    </a:p>
                  </a:txBody>
                  <a:tcPr/>
                </a:tc>
                <a:extLst>
                  <a:ext uri="{0D108BD9-81ED-4DB2-BD59-A6C34878D82A}">
                    <a16:rowId xmlns:a16="http://schemas.microsoft.com/office/drawing/2014/main" val="1454777885"/>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i="0" kern="1200" dirty="0" err="1">
                          <a:solidFill>
                            <a:schemeClr val="dk1"/>
                          </a:solidFill>
                          <a:effectLst/>
                          <a:latin typeface="+mn-lt"/>
                          <a:ea typeface="+mn-ea"/>
                          <a:cs typeface="+mn-cs"/>
                        </a:rPr>
                        <a:t>Mucuna</a:t>
                      </a:r>
                      <a:r>
                        <a:rPr lang="fr-FR" sz="1800" b="0" i="0" kern="1200" dirty="0">
                          <a:solidFill>
                            <a:schemeClr val="dk1"/>
                          </a:solidFill>
                          <a:effectLst/>
                          <a:latin typeface="+mn-lt"/>
                          <a:ea typeface="+mn-ea"/>
                          <a:cs typeface="+mn-cs"/>
                        </a:rPr>
                        <a:t> </a:t>
                      </a:r>
                      <a:r>
                        <a:rPr lang="fr-FR" sz="1800" b="0" i="0" kern="1200" dirty="0" err="1">
                          <a:solidFill>
                            <a:schemeClr val="dk1"/>
                          </a:solidFill>
                          <a:effectLst/>
                          <a:latin typeface="+mn-lt"/>
                          <a:ea typeface="+mn-ea"/>
                          <a:cs typeface="+mn-cs"/>
                        </a:rPr>
                        <a:t>pruriens</a:t>
                      </a:r>
                      <a:endParaRPr lang="fr-FR" sz="1800" b="0" i="0" u="none" strike="noStrike" kern="1200" baseline="0" dirty="0">
                        <a:solidFill>
                          <a:schemeClr val="dk1"/>
                        </a:solidFill>
                        <a:latin typeface="+mn-lt"/>
                        <a:ea typeface="+mn-ea"/>
                        <a:cs typeface="+mn-cs"/>
                      </a:endParaRPr>
                    </a:p>
                  </a:txBody>
                  <a:tcPr marL="31750" marR="31750" marT="19050" marB="1905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800" b="0" i="0" u="none" strike="noStrike" kern="1200" baseline="0" dirty="0">
                          <a:solidFill>
                            <a:schemeClr val="dk1"/>
                          </a:solidFill>
                          <a:latin typeface="+mn-lt"/>
                          <a:ea typeface="+mn-ea"/>
                          <a:cs typeface="+mn-cs"/>
                        </a:rPr>
                        <a:t>180 mg 	</a:t>
                      </a:r>
                    </a:p>
                  </a:txBody>
                  <a:tcPr marL="31750" marR="31750" marT="19050" marB="19050" anchor="ctr"/>
                </a:tc>
                <a:extLst>
                  <a:ext uri="{0D108BD9-81ED-4DB2-BD59-A6C34878D82A}">
                    <a16:rowId xmlns:a16="http://schemas.microsoft.com/office/drawing/2014/main" val="1099765620"/>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i="0" kern="1200" dirty="0">
                          <a:solidFill>
                            <a:schemeClr val="dk1"/>
                          </a:solidFill>
                          <a:effectLst/>
                          <a:latin typeface="+mn-lt"/>
                          <a:ea typeface="+mn-ea"/>
                          <a:cs typeface="+mn-cs"/>
                        </a:rPr>
                        <a:t>Édulcorant : </a:t>
                      </a:r>
                      <a:r>
                        <a:rPr lang="fr-FR" sz="1800" b="0" i="0" kern="1200" dirty="0" err="1">
                          <a:solidFill>
                            <a:schemeClr val="dk1"/>
                          </a:solidFill>
                          <a:effectLst/>
                          <a:latin typeface="+mn-lt"/>
                          <a:ea typeface="+mn-ea"/>
                          <a:cs typeface="+mn-cs"/>
                        </a:rPr>
                        <a:t>Érythritol</a:t>
                      </a:r>
                      <a:endParaRPr lang="fr-FR" sz="1800" b="0" i="0" u="none" strike="noStrike" kern="1200" baseline="0" dirty="0">
                        <a:solidFill>
                          <a:schemeClr val="dk1"/>
                        </a:solidFill>
                        <a:latin typeface="+mn-lt"/>
                        <a:ea typeface="+mn-ea"/>
                        <a:cs typeface="+mn-cs"/>
                      </a:endParaRPr>
                    </a:p>
                  </a:txBody>
                  <a:tcPr marL="31750" marR="31750" marT="19050" marB="1905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800" b="0" i="0" u="none" strike="noStrike" kern="1200" baseline="0" dirty="0">
                        <a:solidFill>
                          <a:schemeClr val="dk1"/>
                        </a:solidFill>
                        <a:latin typeface="+mn-lt"/>
                        <a:ea typeface="+mn-ea"/>
                        <a:cs typeface="+mn-cs"/>
                      </a:endParaRPr>
                    </a:p>
                  </a:txBody>
                  <a:tcPr marL="31750" marR="31750" marT="19050" marB="19050" anchor="ctr"/>
                </a:tc>
                <a:extLst>
                  <a:ext uri="{0D108BD9-81ED-4DB2-BD59-A6C34878D82A}">
                    <a16:rowId xmlns:a16="http://schemas.microsoft.com/office/drawing/2014/main" val="436309943"/>
                  </a:ext>
                </a:extLst>
              </a:tr>
            </a:tbl>
          </a:graphicData>
        </a:graphic>
      </p:graphicFrame>
      <p:pic>
        <p:nvPicPr>
          <p:cNvPr id="6" name="Picture 4" descr="DopaTropic - L-Dopa naturelle">
            <a:hlinkClick r:id="rId2"/>
            <a:extLst>
              <a:ext uri="{FF2B5EF4-FFF2-40B4-BE49-F238E27FC236}">
                <a16:creationId xmlns:a16="http://schemas.microsoft.com/office/drawing/2014/main" id="{47738366-BF54-4963-B8E2-F06FF8A806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76" t="5303" r="11258"/>
          <a:stretch/>
        </p:blipFill>
        <p:spPr bwMode="auto">
          <a:xfrm>
            <a:off x="9296712" y="125466"/>
            <a:ext cx="1986984" cy="1800000"/>
          </a:xfrm>
          <a:prstGeom prst="rect">
            <a:avLst/>
          </a:prstGeom>
          <a:noFill/>
          <a:ln>
            <a:solidFill>
              <a:srgbClr val="E729C7"/>
            </a:solidFill>
          </a:ln>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69D8F85D-019D-4B27-8904-A0CA686CC4A7}"/>
              </a:ext>
            </a:extLst>
          </p:cNvPr>
          <p:cNvSpPr txBox="1"/>
          <p:nvPr/>
        </p:nvSpPr>
        <p:spPr>
          <a:xfrm>
            <a:off x="9851276" y="2472169"/>
            <a:ext cx="1432420" cy="369332"/>
          </a:xfrm>
          <a:prstGeom prst="rect">
            <a:avLst/>
          </a:prstGeom>
          <a:noFill/>
        </p:spPr>
        <p:txBody>
          <a:bodyPr wrap="square">
            <a:spAutoFit/>
          </a:bodyPr>
          <a:lstStyle/>
          <a:p>
            <a:r>
              <a:rPr lang="fr-FR" dirty="0">
                <a:solidFill>
                  <a:srgbClr val="FF0066"/>
                </a:solidFill>
              </a:rPr>
              <a:t>#dopamine</a:t>
            </a:r>
            <a:endParaRPr lang="fr-FR" dirty="0"/>
          </a:p>
        </p:txBody>
      </p:sp>
    </p:spTree>
    <p:extLst>
      <p:ext uri="{BB962C8B-B14F-4D97-AF65-F5344CB8AC3E}">
        <p14:creationId xmlns:p14="http://schemas.microsoft.com/office/powerpoint/2010/main" val="3940123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6FF87-27CC-4DF9-AEAA-3D347C657A1A}"/>
              </a:ext>
            </a:extLst>
          </p:cNvPr>
          <p:cNvSpPr>
            <a:spLocks noGrp="1"/>
          </p:cNvSpPr>
          <p:nvPr>
            <p:ph type="title"/>
          </p:nvPr>
        </p:nvSpPr>
        <p:spPr/>
        <p:txBody>
          <a:bodyPr/>
          <a:lstStyle/>
          <a:p>
            <a:pPr algn="l" fontAlgn="base"/>
            <a:r>
              <a:rPr lang="fr-FR" dirty="0"/>
              <a:t>Vitamines B</a:t>
            </a:r>
            <a:r>
              <a:rPr lang="fr-FR" b="1" i="0" dirty="0">
                <a:solidFill>
                  <a:srgbClr val="464155"/>
                </a:solidFill>
                <a:effectLst/>
                <a:latin typeface="workSans-semi-bold"/>
              </a:rPr>
              <a:t> </a:t>
            </a:r>
          </a:p>
        </p:txBody>
      </p:sp>
      <p:graphicFrame>
        <p:nvGraphicFramePr>
          <p:cNvPr id="5" name="Tableau 5">
            <a:extLst>
              <a:ext uri="{FF2B5EF4-FFF2-40B4-BE49-F238E27FC236}">
                <a16:creationId xmlns:a16="http://schemas.microsoft.com/office/drawing/2014/main" id="{8FCAAC45-7875-4015-9066-A1243CE8B00A}"/>
              </a:ext>
            </a:extLst>
          </p:cNvPr>
          <p:cNvGraphicFramePr>
            <a:graphicFrameLocks noGrp="1"/>
          </p:cNvGraphicFramePr>
          <p:nvPr>
            <p:extLst>
              <p:ext uri="{D42A27DB-BD31-4B8C-83A1-F6EECF244321}">
                <p14:modId xmlns:p14="http://schemas.microsoft.com/office/powerpoint/2010/main" val="923835015"/>
              </p:ext>
            </p:extLst>
          </p:nvPr>
        </p:nvGraphicFramePr>
        <p:xfrm>
          <a:off x="1571625" y="2258060"/>
          <a:ext cx="5734134" cy="3708400"/>
        </p:xfrm>
        <a:graphic>
          <a:graphicData uri="http://schemas.openxmlformats.org/drawingml/2006/table">
            <a:tbl>
              <a:tblPr firstRow="1" bandRow="1">
                <a:tableStyleId>{5C22544A-7EE6-4342-B048-85BDC9FD1C3A}</a:tableStyleId>
              </a:tblPr>
              <a:tblGrid>
                <a:gridCol w="3024801">
                  <a:extLst>
                    <a:ext uri="{9D8B030D-6E8A-4147-A177-3AD203B41FA5}">
                      <a16:colId xmlns:a16="http://schemas.microsoft.com/office/drawing/2014/main" val="2479970774"/>
                    </a:ext>
                  </a:extLst>
                </a:gridCol>
                <a:gridCol w="2709333">
                  <a:extLst>
                    <a:ext uri="{9D8B030D-6E8A-4147-A177-3AD203B41FA5}">
                      <a16:colId xmlns:a16="http://schemas.microsoft.com/office/drawing/2014/main" val="1481689857"/>
                    </a:ext>
                  </a:extLst>
                </a:gridCol>
              </a:tblGrid>
              <a:tr h="370840">
                <a:tc>
                  <a:txBody>
                    <a:bodyPr/>
                    <a:lstStyle/>
                    <a:p>
                      <a:r>
                        <a:rPr lang="fr-FR" dirty="0"/>
                        <a:t>Actifs</a:t>
                      </a:r>
                    </a:p>
                  </a:txBody>
                  <a:tcPr/>
                </a:tc>
                <a:tc>
                  <a:txBody>
                    <a:bodyPr/>
                    <a:lstStyle/>
                    <a:p>
                      <a:r>
                        <a:rPr lang="fr-FR" dirty="0"/>
                        <a:t>Quantité</a:t>
                      </a:r>
                    </a:p>
                  </a:txBody>
                  <a:tcPr/>
                </a:tc>
                <a:extLst>
                  <a:ext uri="{0D108BD9-81ED-4DB2-BD59-A6C34878D82A}">
                    <a16:rowId xmlns:a16="http://schemas.microsoft.com/office/drawing/2014/main" val="1454777885"/>
                  </a:ext>
                </a:extLst>
              </a:tr>
              <a:tr h="370840">
                <a:tc>
                  <a:txBody>
                    <a:bodyPr/>
                    <a:lstStyle/>
                    <a:p>
                      <a:pPr marL="0" algn="l" defTabSz="914400" rtl="0" eaLnBrk="1" latinLnBrk="0" hangingPunct="1"/>
                      <a:r>
                        <a:rPr lang="fr-FR" sz="1800" b="0" i="0" kern="1200" dirty="0">
                          <a:solidFill>
                            <a:schemeClr val="dk1"/>
                          </a:solidFill>
                          <a:effectLst/>
                          <a:latin typeface="+mn-lt"/>
                          <a:ea typeface="+mn-ea"/>
                          <a:cs typeface="+mn-cs"/>
                        </a:rPr>
                        <a:t>Vitamine B1	</a:t>
                      </a:r>
                    </a:p>
                  </a:txBody>
                  <a:tcPr marL="31750" marR="31750" marT="19050" marB="1905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800" b="0" i="0" u="none" strike="noStrike" kern="1200" baseline="0" dirty="0">
                        <a:solidFill>
                          <a:schemeClr val="dk1"/>
                        </a:solidFill>
                        <a:latin typeface="+mn-lt"/>
                        <a:ea typeface="+mn-ea"/>
                        <a:cs typeface="+mn-cs"/>
                      </a:endParaRPr>
                    </a:p>
                  </a:txBody>
                  <a:tcPr marL="31750" marR="31750" marT="19050" marB="19050" anchor="ctr"/>
                </a:tc>
                <a:extLst>
                  <a:ext uri="{0D108BD9-81ED-4DB2-BD59-A6C34878D82A}">
                    <a16:rowId xmlns:a16="http://schemas.microsoft.com/office/drawing/2014/main" val="1099765620"/>
                  </a:ext>
                </a:extLst>
              </a:tr>
              <a:tr h="370840">
                <a:tc>
                  <a:txBody>
                    <a:bodyPr/>
                    <a:lstStyle/>
                    <a:p>
                      <a:pPr marL="0" algn="l" defTabSz="914400" rtl="0" eaLnBrk="1" latinLnBrk="0" hangingPunct="1"/>
                      <a:r>
                        <a:rPr lang="fr-FR" sz="1800" b="0" i="0" kern="1200" dirty="0">
                          <a:solidFill>
                            <a:schemeClr val="dk1"/>
                          </a:solidFill>
                          <a:effectLst/>
                          <a:latin typeface="+mn-lt"/>
                          <a:ea typeface="+mn-ea"/>
                          <a:cs typeface="+mn-cs"/>
                        </a:rPr>
                        <a:t>Vitamine B2</a:t>
                      </a:r>
                    </a:p>
                  </a:txBody>
                  <a:tcPr marL="31750" marR="31750" marT="19050" marB="1905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800" b="0" i="0" u="none" strike="noStrike" kern="1200" baseline="0" dirty="0">
                        <a:solidFill>
                          <a:schemeClr val="dk1"/>
                        </a:solidFill>
                        <a:latin typeface="+mn-lt"/>
                        <a:ea typeface="+mn-ea"/>
                        <a:cs typeface="+mn-cs"/>
                      </a:endParaRPr>
                    </a:p>
                  </a:txBody>
                  <a:tcPr marL="31750" marR="31750" marT="19050" marB="19050" anchor="ctr"/>
                </a:tc>
                <a:extLst>
                  <a:ext uri="{0D108BD9-81ED-4DB2-BD59-A6C34878D82A}">
                    <a16:rowId xmlns:a16="http://schemas.microsoft.com/office/drawing/2014/main" val="436309943"/>
                  </a:ext>
                </a:extLst>
              </a:tr>
              <a:tr h="370840">
                <a:tc>
                  <a:txBody>
                    <a:bodyPr/>
                    <a:lstStyle/>
                    <a:p>
                      <a:pPr marL="0" algn="l" defTabSz="914400" rtl="0" eaLnBrk="1" latinLnBrk="0" hangingPunct="1"/>
                      <a:r>
                        <a:rPr lang="fr-FR" sz="1800" b="0" i="0" kern="1200" dirty="0">
                          <a:solidFill>
                            <a:schemeClr val="dk1"/>
                          </a:solidFill>
                          <a:effectLst/>
                          <a:latin typeface="+mn-lt"/>
                          <a:ea typeface="+mn-ea"/>
                          <a:cs typeface="+mn-cs"/>
                        </a:rPr>
                        <a:t>Vitamine B3</a:t>
                      </a:r>
                    </a:p>
                  </a:txBody>
                  <a:tcPr marL="31750" marR="31750" marT="19050" marB="1905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800" b="0" i="0" u="none" strike="noStrike" kern="1200" baseline="0" dirty="0">
                        <a:solidFill>
                          <a:schemeClr val="dk1"/>
                        </a:solidFill>
                        <a:latin typeface="+mn-lt"/>
                        <a:ea typeface="+mn-ea"/>
                        <a:cs typeface="+mn-cs"/>
                      </a:endParaRPr>
                    </a:p>
                  </a:txBody>
                  <a:tcPr marL="31750" marR="31750" marT="19050" marB="19050" anchor="ctr"/>
                </a:tc>
                <a:extLst>
                  <a:ext uri="{0D108BD9-81ED-4DB2-BD59-A6C34878D82A}">
                    <a16:rowId xmlns:a16="http://schemas.microsoft.com/office/drawing/2014/main" val="2167754873"/>
                  </a:ext>
                </a:extLst>
              </a:tr>
              <a:tr h="370840">
                <a:tc>
                  <a:txBody>
                    <a:bodyPr/>
                    <a:lstStyle/>
                    <a:p>
                      <a:pPr marL="0" algn="l" defTabSz="914400" rtl="0" eaLnBrk="1" latinLnBrk="0" hangingPunct="1"/>
                      <a:r>
                        <a:rPr lang="fr-FR" sz="1800" b="0" i="0" kern="1200" dirty="0">
                          <a:solidFill>
                            <a:schemeClr val="dk1"/>
                          </a:solidFill>
                          <a:effectLst/>
                          <a:latin typeface="+mn-lt"/>
                          <a:ea typeface="+mn-ea"/>
                          <a:cs typeface="+mn-cs"/>
                        </a:rPr>
                        <a:t>Vitamine B5</a:t>
                      </a:r>
                    </a:p>
                  </a:txBody>
                  <a:tcPr marL="31750" marR="31750" marT="19050" marB="1905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800" b="0" i="0" u="none" strike="noStrike" kern="1200" baseline="0" dirty="0">
                        <a:solidFill>
                          <a:schemeClr val="dk1"/>
                        </a:solidFill>
                        <a:latin typeface="+mn-lt"/>
                        <a:ea typeface="+mn-ea"/>
                        <a:cs typeface="+mn-cs"/>
                      </a:endParaRPr>
                    </a:p>
                  </a:txBody>
                  <a:tcPr marL="31750" marR="31750" marT="19050" marB="19050" anchor="ctr"/>
                </a:tc>
                <a:extLst>
                  <a:ext uri="{0D108BD9-81ED-4DB2-BD59-A6C34878D82A}">
                    <a16:rowId xmlns:a16="http://schemas.microsoft.com/office/drawing/2014/main" val="3081592485"/>
                  </a:ext>
                </a:extLst>
              </a:tr>
              <a:tr h="370840">
                <a:tc>
                  <a:txBody>
                    <a:bodyPr/>
                    <a:lstStyle/>
                    <a:p>
                      <a:pPr marL="0" algn="l" defTabSz="914400" rtl="0" eaLnBrk="1" latinLnBrk="0" hangingPunct="1"/>
                      <a:r>
                        <a:rPr lang="fr-FR" sz="1800" b="0" i="0" kern="1200" dirty="0">
                          <a:solidFill>
                            <a:schemeClr val="dk1"/>
                          </a:solidFill>
                          <a:effectLst/>
                          <a:latin typeface="+mn-lt"/>
                          <a:ea typeface="+mn-ea"/>
                          <a:cs typeface="+mn-cs"/>
                        </a:rPr>
                        <a:t>Vitamine B6</a:t>
                      </a:r>
                    </a:p>
                  </a:txBody>
                  <a:tcPr marL="31750" marR="31750" marT="19050" marB="1905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800" b="0" i="0" u="none" strike="noStrike" kern="1200" baseline="0" dirty="0">
                        <a:solidFill>
                          <a:schemeClr val="dk1"/>
                        </a:solidFill>
                        <a:latin typeface="+mn-lt"/>
                        <a:ea typeface="+mn-ea"/>
                        <a:cs typeface="+mn-cs"/>
                      </a:endParaRPr>
                    </a:p>
                  </a:txBody>
                  <a:tcPr marL="31750" marR="31750" marT="19050" marB="19050" anchor="ctr"/>
                </a:tc>
                <a:extLst>
                  <a:ext uri="{0D108BD9-81ED-4DB2-BD59-A6C34878D82A}">
                    <a16:rowId xmlns:a16="http://schemas.microsoft.com/office/drawing/2014/main" val="40280141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kern="1200" dirty="0">
                          <a:solidFill>
                            <a:schemeClr val="dk1"/>
                          </a:solidFill>
                          <a:effectLst/>
                          <a:latin typeface="+mn-lt"/>
                          <a:ea typeface="+mn-ea"/>
                          <a:cs typeface="+mn-cs"/>
                        </a:rPr>
                        <a:t>Vitamine B8</a:t>
                      </a:r>
                    </a:p>
                  </a:txBody>
                  <a:tcPr marL="31750" marR="31750" marT="19050" marB="1905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800" b="0" i="0" u="none" strike="noStrike" kern="1200" baseline="0" dirty="0">
                        <a:solidFill>
                          <a:schemeClr val="dk1"/>
                        </a:solidFill>
                        <a:latin typeface="+mn-lt"/>
                        <a:ea typeface="+mn-ea"/>
                        <a:cs typeface="+mn-cs"/>
                      </a:endParaRPr>
                    </a:p>
                  </a:txBody>
                  <a:tcPr marL="31750" marR="31750" marT="19050" marB="19050" anchor="ctr"/>
                </a:tc>
                <a:extLst>
                  <a:ext uri="{0D108BD9-81ED-4DB2-BD59-A6C34878D82A}">
                    <a16:rowId xmlns:a16="http://schemas.microsoft.com/office/drawing/2014/main" val="38428699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kern="1200" dirty="0">
                          <a:solidFill>
                            <a:schemeClr val="dk1"/>
                          </a:solidFill>
                          <a:effectLst/>
                          <a:latin typeface="+mn-lt"/>
                          <a:ea typeface="+mn-ea"/>
                          <a:cs typeface="+mn-cs"/>
                        </a:rPr>
                        <a:t>Vitamine B9</a:t>
                      </a:r>
                    </a:p>
                  </a:txBody>
                  <a:tcPr marL="31750" marR="31750" marT="19050" marB="1905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800" b="0" i="0" u="none" strike="noStrike" kern="1200" baseline="0" dirty="0">
                        <a:solidFill>
                          <a:schemeClr val="dk1"/>
                        </a:solidFill>
                        <a:latin typeface="+mn-lt"/>
                        <a:ea typeface="+mn-ea"/>
                        <a:cs typeface="+mn-cs"/>
                      </a:endParaRPr>
                    </a:p>
                  </a:txBody>
                  <a:tcPr marL="31750" marR="31750" marT="19050" marB="19050" anchor="ctr"/>
                </a:tc>
                <a:extLst>
                  <a:ext uri="{0D108BD9-81ED-4DB2-BD59-A6C34878D82A}">
                    <a16:rowId xmlns:a16="http://schemas.microsoft.com/office/drawing/2014/main" val="13059722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kern="1200" dirty="0">
                          <a:solidFill>
                            <a:schemeClr val="dk1"/>
                          </a:solidFill>
                          <a:effectLst/>
                          <a:latin typeface="+mn-lt"/>
                          <a:ea typeface="+mn-ea"/>
                          <a:cs typeface="+mn-cs"/>
                        </a:rPr>
                        <a:t>Vitamine B12</a:t>
                      </a:r>
                    </a:p>
                  </a:txBody>
                  <a:tcPr marL="31750" marR="31750" marT="19050" marB="1905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800" b="0" i="0" u="none" strike="noStrike" kern="1200" baseline="0" dirty="0">
                        <a:solidFill>
                          <a:schemeClr val="dk1"/>
                        </a:solidFill>
                        <a:latin typeface="+mn-lt"/>
                        <a:ea typeface="+mn-ea"/>
                        <a:cs typeface="+mn-cs"/>
                      </a:endParaRPr>
                    </a:p>
                  </a:txBody>
                  <a:tcPr marL="31750" marR="31750" marT="19050" marB="19050" anchor="ctr"/>
                </a:tc>
                <a:extLst>
                  <a:ext uri="{0D108BD9-81ED-4DB2-BD59-A6C34878D82A}">
                    <a16:rowId xmlns:a16="http://schemas.microsoft.com/office/drawing/2014/main" val="2977678787"/>
                  </a:ext>
                </a:extLst>
              </a:tr>
              <a:tr h="370840">
                <a:tc>
                  <a:txBody>
                    <a:bodyPr/>
                    <a:lstStyle/>
                    <a:p>
                      <a:pPr marL="0" algn="l" defTabSz="914400" rtl="0" eaLnBrk="1" latinLnBrk="0" hangingPunct="1"/>
                      <a:r>
                        <a:rPr lang="fr-FR" sz="1800" b="0" i="0" kern="1200" dirty="0">
                          <a:solidFill>
                            <a:schemeClr val="dk1"/>
                          </a:solidFill>
                          <a:effectLst/>
                          <a:latin typeface="+mn-lt"/>
                          <a:ea typeface="+mn-ea"/>
                          <a:cs typeface="+mn-cs"/>
                        </a:rPr>
                        <a:t>Magnésium </a:t>
                      </a:r>
                      <a:r>
                        <a:rPr lang="fr-FR" sz="1800" b="0" i="0" kern="1200" dirty="0" err="1">
                          <a:solidFill>
                            <a:schemeClr val="dk1"/>
                          </a:solidFill>
                          <a:effectLst/>
                          <a:latin typeface="+mn-lt"/>
                          <a:ea typeface="+mn-ea"/>
                          <a:cs typeface="+mn-cs"/>
                        </a:rPr>
                        <a:t>pidolate</a:t>
                      </a:r>
                      <a:endParaRPr lang="fr-FR" sz="1800" b="0" i="0" kern="1200" dirty="0">
                        <a:solidFill>
                          <a:schemeClr val="dk1"/>
                        </a:solidFill>
                        <a:effectLst/>
                        <a:latin typeface="+mn-lt"/>
                        <a:ea typeface="+mn-ea"/>
                        <a:cs typeface="+mn-cs"/>
                      </a:endParaRPr>
                    </a:p>
                  </a:txBody>
                  <a:tcPr marL="31750" marR="31750" marT="19050" marB="1905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800" b="0" i="0" u="none" strike="noStrike" kern="1200" baseline="0" dirty="0">
                        <a:solidFill>
                          <a:schemeClr val="dk1"/>
                        </a:solidFill>
                        <a:latin typeface="+mn-lt"/>
                        <a:ea typeface="+mn-ea"/>
                        <a:cs typeface="+mn-cs"/>
                      </a:endParaRPr>
                    </a:p>
                  </a:txBody>
                  <a:tcPr marL="31750" marR="31750" marT="19050" marB="19050" anchor="ctr"/>
                </a:tc>
                <a:extLst>
                  <a:ext uri="{0D108BD9-81ED-4DB2-BD59-A6C34878D82A}">
                    <a16:rowId xmlns:a16="http://schemas.microsoft.com/office/drawing/2014/main" val="221582402"/>
                  </a:ext>
                </a:extLst>
              </a:tr>
            </a:tbl>
          </a:graphicData>
        </a:graphic>
      </p:graphicFrame>
      <p:pic>
        <p:nvPicPr>
          <p:cNvPr id="7" name="Image 6" descr="Une image contenant texte&#10;&#10;Description générée automatiquement">
            <a:extLst>
              <a:ext uri="{FF2B5EF4-FFF2-40B4-BE49-F238E27FC236}">
                <a16:creationId xmlns:a16="http://schemas.microsoft.com/office/drawing/2014/main" id="{1E999BD1-A7B7-484D-A156-AC5277972A23}"/>
              </a:ext>
            </a:extLst>
          </p:cNvPr>
          <p:cNvPicPr>
            <a:picLocks noChangeAspect="1"/>
          </p:cNvPicPr>
          <p:nvPr/>
        </p:nvPicPr>
        <p:blipFill rotWithShape="1">
          <a:blip r:embed="rId2">
            <a:extLst>
              <a:ext uri="{28A0092B-C50C-407E-A947-70E740481C1C}">
                <a14:useLocalDpi xmlns:a14="http://schemas.microsoft.com/office/drawing/2010/main" val="0"/>
              </a:ext>
            </a:extLst>
          </a:blip>
          <a:srcRect l="16111" r="5833"/>
          <a:stretch/>
        </p:blipFill>
        <p:spPr>
          <a:xfrm rot="5400000">
            <a:off x="9311663" y="151172"/>
            <a:ext cx="1800000" cy="1729538"/>
          </a:xfrm>
          <a:prstGeom prst="rect">
            <a:avLst/>
          </a:prstGeom>
          <a:ln>
            <a:solidFill>
              <a:srgbClr val="E729C7"/>
            </a:solidFill>
          </a:ln>
        </p:spPr>
      </p:pic>
      <p:sp>
        <p:nvSpPr>
          <p:cNvPr id="6" name="ZoneTexte 5">
            <a:extLst>
              <a:ext uri="{FF2B5EF4-FFF2-40B4-BE49-F238E27FC236}">
                <a16:creationId xmlns:a16="http://schemas.microsoft.com/office/drawing/2014/main" id="{378BB73D-29C9-4CDF-8096-C796CD55FBCE}"/>
              </a:ext>
            </a:extLst>
          </p:cNvPr>
          <p:cNvSpPr txBox="1"/>
          <p:nvPr/>
        </p:nvSpPr>
        <p:spPr>
          <a:xfrm>
            <a:off x="9851276" y="2472169"/>
            <a:ext cx="1432420" cy="369332"/>
          </a:xfrm>
          <a:prstGeom prst="rect">
            <a:avLst/>
          </a:prstGeom>
          <a:noFill/>
        </p:spPr>
        <p:txBody>
          <a:bodyPr wrap="square">
            <a:spAutoFit/>
          </a:bodyPr>
          <a:lstStyle/>
          <a:p>
            <a:r>
              <a:rPr lang="fr-FR" dirty="0">
                <a:solidFill>
                  <a:srgbClr val="FF0066"/>
                </a:solidFill>
              </a:rPr>
              <a:t>#dopamine</a:t>
            </a:r>
            <a:endParaRPr lang="fr-FR" dirty="0"/>
          </a:p>
        </p:txBody>
      </p:sp>
      <p:sp>
        <p:nvSpPr>
          <p:cNvPr id="8" name="ZoneTexte 7">
            <a:extLst>
              <a:ext uri="{FF2B5EF4-FFF2-40B4-BE49-F238E27FC236}">
                <a16:creationId xmlns:a16="http://schemas.microsoft.com/office/drawing/2014/main" id="{4C5707B8-5EFE-4337-B286-79A3B51750DA}"/>
              </a:ext>
            </a:extLst>
          </p:cNvPr>
          <p:cNvSpPr txBox="1"/>
          <p:nvPr/>
        </p:nvSpPr>
        <p:spPr>
          <a:xfrm>
            <a:off x="9851276" y="2880863"/>
            <a:ext cx="1923077" cy="369332"/>
          </a:xfrm>
          <a:prstGeom prst="rect">
            <a:avLst/>
          </a:prstGeom>
          <a:noFill/>
        </p:spPr>
        <p:txBody>
          <a:bodyPr wrap="square">
            <a:spAutoFit/>
          </a:bodyPr>
          <a:lstStyle/>
          <a:p>
            <a:r>
              <a:rPr lang="fr-FR" dirty="0">
                <a:solidFill>
                  <a:srgbClr val="CCCC00"/>
                </a:solidFill>
              </a:rPr>
              <a:t>#acetylcholine</a:t>
            </a:r>
            <a:endParaRPr lang="fr-FR" dirty="0"/>
          </a:p>
        </p:txBody>
      </p:sp>
      <p:sp>
        <p:nvSpPr>
          <p:cNvPr id="9" name="ZoneTexte 8">
            <a:extLst>
              <a:ext uri="{FF2B5EF4-FFF2-40B4-BE49-F238E27FC236}">
                <a16:creationId xmlns:a16="http://schemas.microsoft.com/office/drawing/2014/main" id="{8CBB71AE-06EE-48E2-B976-1A4DDCEABE07}"/>
              </a:ext>
            </a:extLst>
          </p:cNvPr>
          <p:cNvSpPr txBox="1"/>
          <p:nvPr/>
        </p:nvSpPr>
        <p:spPr>
          <a:xfrm>
            <a:off x="9851276" y="3289557"/>
            <a:ext cx="1138805" cy="369332"/>
          </a:xfrm>
          <a:prstGeom prst="rect">
            <a:avLst/>
          </a:prstGeom>
          <a:noFill/>
        </p:spPr>
        <p:txBody>
          <a:bodyPr wrap="square">
            <a:spAutoFit/>
          </a:bodyPr>
          <a:lstStyle/>
          <a:p>
            <a:r>
              <a:rPr lang="fr-FR" dirty="0">
                <a:solidFill>
                  <a:srgbClr val="00B0F0"/>
                </a:solidFill>
              </a:rPr>
              <a:t>#GABA</a:t>
            </a:r>
            <a:endParaRPr lang="fr-FR" dirty="0"/>
          </a:p>
        </p:txBody>
      </p:sp>
      <p:sp>
        <p:nvSpPr>
          <p:cNvPr id="10" name="ZoneTexte 9">
            <a:extLst>
              <a:ext uri="{FF2B5EF4-FFF2-40B4-BE49-F238E27FC236}">
                <a16:creationId xmlns:a16="http://schemas.microsoft.com/office/drawing/2014/main" id="{53849909-49AF-4246-B870-CFC85F68C6DD}"/>
              </a:ext>
            </a:extLst>
          </p:cNvPr>
          <p:cNvSpPr txBox="1"/>
          <p:nvPr/>
        </p:nvSpPr>
        <p:spPr>
          <a:xfrm>
            <a:off x="9851276" y="3698251"/>
            <a:ext cx="1516813" cy="369332"/>
          </a:xfrm>
          <a:prstGeom prst="rect">
            <a:avLst/>
          </a:prstGeom>
          <a:noFill/>
        </p:spPr>
        <p:txBody>
          <a:bodyPr wrap="square">
            <a:spAutoFit/>
          </a:bodyPr>
          <a:lstStyle/>
          <a:p>
            <a:r>
              <a:rPr lang="fr-FR" dirty="0">
                <a:solidFill>
                  <a:srgbClr val="002060"/>
                </a:solidFill>
              </a:rPr>
              <a:t>#serotonine</a:t>
            </a:r>
            <a:endParaRPr lang="fr-FR" dirty="0"/>
          </a:p>
        </p:txBody>
      </p:sp>
    </p:spTree>
    <p:extLst>
      <p:ext uri="{BB962C8B-B14F-4D97-AF65-F5344CB8AC3E}">
        <p14:creationId xmlns:p14="http://schemas.microsoft.com/office/powerpoint/2010/main" val="3052453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6FF87-27CC-4DF9-AEAA-3D347C657A1A}"/>
              </a:ext>
            </a:extLst>
          </p:cNvPr>
          <p:cNvSpPr>
            <a:spLocks noGrp="1"/>
          </p:cNvSpPr>
          <p:nvPr>
            <p:ph type="title"/>
          </p:nvPr>
        </p:nvSpPr>
        <p:spPr/>
        <p:txBody>
          <a:bodyPr/>
          <a:lstStyle/>
          <a:p>
            <a:pPr algn="l" fontAlgn="base"/>
            <a:r>
              <a:rPr lang="fr-FR" dirty="0"/>
              <a:t>COGNIREL</a:t>
            </a:r>
            <a:endParaRPr lang="fr-FR" b="1" i="0" dirty="0">
              <a:solidFill>
                <a:srgbClr val="464155"/>
              </a:solidFill>
              <a:effectLst/>
              <a:latin typeface="workSans-semi-bold"/>
            </a:endParaRPr>
          </a:p>
        </p:txBody>
      </p:sp>
      <p:graphicFrame>
        <p:nvGraphicFramePr>
          <p:cNvPr id="3" name="Tableau 3">
            <a:extLst>
              <a:ext uri="{FF2B5EF4-FFF2-40B4-BE49-F238E27FC236}">
                <a16:creationId xmlns:a16="http://schemas.microsoft.com/office/drawing/2014/main" id="{F136F166-3868-440D-B7E2-6623005DBF0E}"/>
              </a:ext>
            </a:extLst>
          </p:cNvPr>
          <p:cNvGraphicFramePr>
            <a:graphicFrameLocks noGrp="1"/>
          </p:cNvGraphicFramePr>
          <p:nvPr>
            <p:extLst>
              <p:ext uri="{D42A27DB-BD31-4B8C-83A1-F6EECF244321}">
                <p14:modId xmlns:p14="http://schemas.microsoft.com/office/powerpoint/2010/main" val="1344703042"/>
              </p:ext>
            </p:extLst>
          </p:nvPr>
        </p:nvGraphicFramePr>
        <p:xfrm>
          <a:off x="1841500" y="1728216"/>
          <a:ext cx="6178550" cy="5129788"/>
        </p:xfrm>
        <a:graphic>
          <a:graphicData uri="http://schemas.openxmlformats.org/drawingml/2006/table">
            <a:tbl>
              <a:tblPr firstRow="1" bandRow="1">
                <a:tableStyleId>{5C22544A-7EE6-4342-B048-85BDC9FD1C3A}</a:tableStyleId>
              </a:tblPr>
              <a:tblGrid>
                <a:gridCol w="3089275">
                  <a:extLst>
                    <a:ext uri="{9D8B030D-6E8A-4147-A177-3AD203B41FA5}">
                      <a16:colId xmlns:a16="http://schemas.microsoft.com/office/drawing/2014/main" val="3775018187"/>
                    </a:ext>
                  </a:extLst>
                </a:gridCol>
                <a:gridCol w="3089275">
                  <a:extLst>
                    <a:ext uri="{9D8B030D-6E8A-4147-A177-3AD203B41FA5}">
                      <a16:colId xmlns:a16="http://schemas.microsoft.com/office/drawing/2014/main" val="3667050895"/>
                    </a:ext>
                  </a:extLst>
                </a:gridCol>
              </a:tblGrid>
              <a:tr h="379984">
                <a:tc>
                  <a:txBody>
                    <a:bodyPr/>
                    <a:lstStyle/>
                    <a:p>
                      <a:r>
                        <a:rPr lang="fr-FR" dirty="0"/>
                        <a:t>Actifs</a:t>
                      </a:r>
                    </a:p>
                  </a:txBody>
                  <a:tcPr/>
                </a:tc>
                <a:tc>
                  <a:txBody>
                    <a:bodyPr/>
                    <a:lstStyle/>
                    <a:p>
                      <a:r>
                        <a:rPr lang="fr-FR" dirty="0"/>
                        <a:t>Quantité pour 2 gélules</a:t>
                      </a:r>
                    </a:p>
                  </a:txBody>
                  <a:tcPr/>
                </a:tc>
                <a:extLst>
                  <a:ext uri="{0D108BD9-81ED-4DB2-BD59-A6C34878D82A}">
                    <a16:rowId xmlns:a16="http://schemas.microsoft.com/office/drawing/2014/main" val="2137273203"/>
                  </a:ext>
                </a:extLst>
              </a:tr>
              <a:tr h="609558">
                <a:tc>
                  <a:txBody>
                    <a:bodyPr/>
                    <a:lstStyle/>
                    <a:p>
                      <a:pPr fontAlgn="ctr"/>
                      <a:r>
                        <a:rPr lang="fr-FR">
                          <a:effectLst/>
                          <a:latin typeface="Barlow"/>
                        </a:rPr>
                        <a:t>trait de curcuma</a:t>
                      </a:r>
                      <a:br>
                        <a:rPr lang="fr-FR">
                          <a:effectLst/>
                          <a:latin typeface="Barlow"/>
                        </a:rPr>
                      </a:br>
                      <a:r>
                        <a:rPr lang="fr-FR">
                          <a:effectLst/>
                          <a:latin typeface="Barlow"/>
                        </a:rPr>
                        <a:t>(dont curcuminoïdes)</a:t>
                      </a:r>
                    </a:p>
                  </a:txBody>
                  <a:tcPr marL="31750" marR="31750" marT="19050" marB="19050" anchor="ctr"/>
                </a:tc>
                <a:tc>
                  <a:txBody>
                    <a:bodyPr/>
                    <a:lstStyle/>
                    <a:p>
                      <a:pPr algn="ctr" fontAlgn="ctr"/>
                      <a:r>
                        <a:rPr lang="fr-FR">
                          <a:effectLst/>
                          <a:latin typeface="Barlow"/>
                        </a:rPr>
                        <a:t>200,0 mg</a:t>
                      </a:r>
                      <a:br>
                        <a:rPr lang="fr-FR">
                          <a:effectLst/>
                          <a:latin typeface="Barlow"/>
                        </a:rPr>
                      </a:br>
                      <a:r>
                        <a:rPr lang="fr-FR">
                          <a:effectLst/>
                          <a:latin typeface="Barlow"/>
                        </a:rPr>
                        <a:t>190,0 mg</a:t>
                      </a:r>
                    </a:p>
                  </a:txBody>
                  <a:tcPr marL="31750" marR="31750" marT="19050" marB="19050" anchor="ctr"/>
                </a:tc>
                <a:extLst>
                  <a:ext uri="{0D108BD9-81ED-4DB2-BD59-A6C34878D82A}">
                    <a16:rowId xmlns:a16="http://schemas.microsoft.com/office/drawing/2014/main" val="3509519075"/>
                  </a:ext>
                </a:extLst>
              </a:tr>
              <a:tr h="324570">
                <a:tc>
                  <a:txBody>
                    <a:bodyPr/>
                    <a:lstStyle/>
                    <a:p>
                      <a:pPr fontAlgn="ctr"/>
                      <a:r>
                        <a:rPr lang="fr-FR">
                          <a:effectLst/>
                          <a:latin typeface="Barlow"/>
                        </a:rPr>
                        <a:t>Bitartrate de choline</a:t>
                      </a:r>
                    </a:p>
                  </a:txBody>
                  <a:tcPr marL="31750" marR="31750" marT="19050" marB="19050" anchor="ctr"/>
                </a:tc>
                <a:tc>
                  <a:txBody>
                    <a:bodyPr/>
                    <a:lstStyle/>
                    <a:p>
                      <a:pPr algn="ctr" fontAlgn="ctr"/>
                      <a:r>
                        <a:rPr lang="fr-FR">
                          <a:effectLst/>
                          <a:latin typeface="Barlow"/>
                        </a:rPr>
                        <a:t>100,0 mg</a:t>
                      </a:r>
                    </a:p>
                  </a:txBody>
                  <a:tcPr marL="31750" marR="31750" marT="19050" marB="19050" anchor="ctr"/>
                </a:tc>
                <a:extLst>
                  <a:ext uri="{0D108BD9-81ED-4DB2-BD59-A6C34878D82A}">
                    <a16:rowId xmlns:a16="http://schemas.microsoft.com/office/drawing/2014/main" val="2127465715"/>
                  </a:ext>
                </a:extLst>
              </a:tr>
              <a:tr h="324570">
                <a:tc>
                  <a:txBody>
                    <a:bodyPr/>
                    <a:lstStyle/>
                    <a:p>
                      <a:pPr fontAlgn="ctr"/>
                      <a:r>
                        <a:rPr lang="fr-FR">
                          <a:effectLst/>
                          <a:latin typeface="Barlow"/>
                        </a:rPr>
                        <a:t>Extrait de ginkgo biloba</a:t>
                      </a:r>
                    </a:p>
                  </a:txBody>
                  <a:tcPr marL="31750" marR="31750" marT="19050" marB="19050" anchor="ctr"/>
                </a:tc>
                <a:tc>
                  <a:txBody>
                    <a:bodyPr/>
                    <a:lstStyle/>
                    <a:p>
                      <a:pPr algn="ctr" fontAlgn="ctr"/>
                      <a:r>
                        <a:rPr lang="fr-FR">
                          <a:effectLst/>
                          <a:latin typeface="Barlow"/>
                        </a:rPr>
                        <a:t>80,0 mg</a:t>
                      </a:r>
                    </a:p>
                  </a:txBody>
                  <a:tcPr marL="31750" marR="31750" marT="19050" marB="19050" anchor="ctr"/>
                </a:tc>
                <a:extLst>
                  <a:ext uri="{0D108BD9-81ED-4DB2-BD59-A6C34878D82A}">
                    <a16:rowId xmlns:a16="http://schemas.microsoft.com/office/drawing/2014/main" val="3215187209"/>
                  </a:ext>
                </a:extLst>
              </a:tr>
              <a:tr h="324570">
                <a:tc>
                  <a:txBody>
                    <a:bodyPr/>
                    <a:lstStyle/>
                    <a:p>
                      <a:pPr fontAlgn="ctr"/>
                      <a:r>
                        <a:rPr lang="fr-FR">
                          <a:effectLst/>
                          <a:latin typeface="Barlow"/>
                        </a:rPr>
                        <a:t>Extrait de figuier de barbarie</a:t>
                      </a:r>
                    </a:p>
                  </a:txBody>
                  <a:tcPr marL="31750" marR="31750" marT="19050" marB="19050" anchor="ctr"/>
                </a:tc>
                <a:tc>
                  <a:txBody>
                    <a:bodyPr/>
                    <a:lstStyle/>
                    <a:p>
                      <a:pPr algn="ctr" fontAlgn="ctr"/>
                      <a:r>
                        <a:rPr lang="fr-FR">
                          <a:effectLst/>
                          <a:latin typeface="Barlow"/>
                        </a:rPr>
                        <a:t>60,0 mg</a:t>
                      </a:r>
                    </a:p>
                  </a:txBody>
                  <a:tcPr marL="31750" marR="31750" marT="19050" marB="19050" anchor="ctr"/>
                </a:tc>
                <a:extLst>
                  <a:ext uri="{0D108BD9-81ED-4DB2-BD59-A6C34878D82A}">
                    <a16:rowId xmlns:a16="http://schemas.microsoft.com/office/drawing/2014/main" val="1551376552"/>
                  </a:ext>
                </a:extLst>
              </a:tr>
              <a:tr h="324570">
                <a:tc>
                  <a:txBody>
                    <a:bodyPr/>
                    <a:lstStyle/>
                    <a:p>
                      <a:pPr fontAlgn="ctr"/>
                      <a:r>
                        <a:rPr lang="fr-FR">
                          <a:effectLst/>
                          <a:latin typeface="Barlow"/>
                        </a:rPr>
                        <a:t>Extrait de sauge</a:t>
                      </a:r>
                    </a:p>
                  </a:txBody>
                  <a:tcPr marL="31750" marR="31750" marT="19050" marB="19050" anchor="ctr"/>
                </a:tc>
                <a:tc>
                  <a:txBody>
                    <a:bodyPr/>
                    <a:lstStyle/>
                    <a:p>
                      <a:pPr algn="ctr" fontAlgn="ctr"/>
                      <a:r>
                        <a:rPr lang="fr-FR">
                          <a:effectLst/>
                          <a:latin typeface="Barlow"/>
                        </a:rPr>
                        <a:t>50,0 mg</a:t>
                      </a:r>
                    </a:p>
                  </a:txBody>
                  <a:tcPr marL="31750" marR="31750" marT="19050" marB="19050" anchor="ctr"/>
                </a:tc>
                <a:extLst>
                  <a:ext uri="{0D108BD9-81ED-4DB2-BD59-A6C34878D82A}">
                    <a16:rowId xmlns:a16="http://schemas.microsoft.com/office/drawing/2014/main" val="1533227072"/>
                  </a:ext>
                </a:extLst>
              </a:tr>
              <a:tr h="609558">
                <a:tc>
                  <a:txBody>
                    <a:bodyPr/>
                    <a:lstStyle/>
                    <a:p>
                      <a:pPr fontAlgn="ctr"/>
                      <a:r>
                        <a:rPr lang="fr-FR">
                          <a:effectLst/>
                          <a:latin typeface="Barlow"/>
                        </a:rPr>
                        <a:t>Extrait d'ail</a:t>
                      </a:r>
                      <a:br>
                        <a:rPr lang="fr-FR">
                          <a:effectLst/>
                          <a:latin typeface="Barlow"/>
                        </a:rPr>
                      </a:br>
                      <a:r>
                        <a:rPr lang="fr-FR">
                          <a:effectLst/>
                          <a:latin typeface="Barlow"/>
                        </a:rPr>
                        <a:t>(dont alliine)</a:t>
                      </a:r>
                    </a:p>
                  </a:txBody>
                  <a:tcPr marL="31750" marR="31750" marT="19050" marB="19050" anchor="ctr"/>
                </a:tc>
                <a:tc>
                  <a:txBody>
                    <a:bodyPr/>
                    <a:lstStyle/>
                    <a:p>
                      <a:pPr algn="ctr" fontAlgn="ctr"/>
                      <a:r>
                        <a:rPr lang="fr-FR">
                          <a:effectLst/>
                          <a:latin typeface="Barlow"/>
                        </a:rPr>
                        <a:t>30,0 mg</a:t>
                      </a:r>
                      <a:br>
                        <a:rPr lang="fr-FR">
                          <a:effectLst/>
                          <a:latin typeface="Barlow"/>
                        </a:rPr>
                      </a:br>
                      <a:r>
                        <a:rPr lang="fr-FR">
                          <a:effectLst/>
                          <a:latin typeface="Barlow"/>
                        </a:rPr>
                        <a:t>0,30 mg</a:t>
                      </a:r>
                    </a:p>
                  </a:txBody>
                  <a:tcPr marL="31750" marR="31750" marT="19050" marB="19050" anchor="ctr"/>
                </a:tc>
                <a:extLst>
                  <a:ext uri="{0D108BD9-81ED-4DB2-BD59-A6C34878D82A}">
                    <a16:rowId xmlns:a16="http://schemas.microsoft.com/office/drawing/2014/main" val="3321108551"/>
                  </a:ext>
                </a:extLst>
              </a:tr>
              <a:tr h="324570">
                <a:tc>
                  <a:txBody>
                    <a:bodyPr/>
                    <a:lstStyle/>
                    <a:p>
                      <a:pPr fontAlgn="ctr"/>
                      <a:r>
                        <a:rPr lang="fr-FR">
                          <a:effectLst/>
                          <a:latin typeface="Barlow"/>
                        </a:rPr>
                        <a:t>Zinc</a:t>
                      </a:r>
                    </a:p>
                  </a:txBody>
                  <a:tcPr marL="31750" marR="31750" marT="19050" marB="19050" anchor="ctr"/>
                </a:tc>
                <a:tc>
                  <a:txBody>
                    <a:bodyPr/>
                    <a:lstStyle/>
                    <a:p>
                      <a:pPr algn="ctr" fontAlgn="ctr"/>
                      <a:r>
                        <a:rPr lang="fr-FR">
                          <a:effectLst/>
                          <a:latin typeface="Barlow"/>
                        </a:rPr>
                        <a:t>2,4 mg</a:t>
                      </a:r>
                    </a:p>
                  </a:txBody>
                  <a:tcPr marL="31750" marR="31750" marT="19050" marB="19050" anchor="ctr"/>
                </a:tc>
                <a:extLst>
                  <a:ext uri="{0D108BD9-81ED-4DB2-BD59-A6C34878D82A}">
                    <a16:rowId xmlns:a16="http://schemas.microsoft.com/office/drawing/2014/main" val="248240566"/>
                  </a:ext>
                </a:extLst>
              </a:tr>
              <a:tr h="609558">
                <a:tc>
                  <a:txBody>
                    <a:bodyPr/>
                    <a:lstStyle/>
                    <a:p>
                      <a:pPr fontAlgn="ctr"/>
                      <a:r>
                        <a:rPr lang="fr-FR">
                          <a:effectLst/>
                          <a:latin typeface="Barlow"/>
                        </a:rPr>
                        <a:t>Extrait de poivre noir</a:t>
                      </a:r>
                      <a:br>
                        <a:rPr lang="fr-FR">
                          <a:effectLst/>
                          <a:latin typeface="Barlow"/>
                        </a:rPr>
                      </a:br>
                      <a:r>
                        <a:rPr lang="fr-FR">
                          <a:effectLst/>
                          <a:latin typeface="Barlow"/>
                        </a:rPr>
                        <a:t>(dont pipérine)</a:t>
                      </a:r>
                    </a:p>
                  </a:txBody>
                  <a:tcPr marL="31750" marR="31750" marT="19050" marB="19050" anchor="ctr"/>
                </a:tc>
                <a:tc>
                  <a:txBody>
                    <a:bodyPr/>
                    <a:lstStyle/>
                    <a:p>
                      <a:pPr algn="ctr" fontAlgn="ctr"/>
                      <a:r>
                        <a:rPr lang="fr-FR" dirty="0">
                          <a:effectLst/>
                          <a:latin typeface="Barlow"/>
                        </a:rPr>
                        <a:t>0,30 mg</a:t>
                      </a:r>
                      <a:br>
                        <a:rPr lang="fr-FR" dirty="0">
                          <a:effectLst/>
                          <a:latin typeface="Barlow"/>
                        </a:rPr>
                      </a:br>
                      <a:r>
                        <a:rPr lang="fr-FR" dirty="0">
                          <a:effectLst/>
                          <a:latin typeface="Barlow"/>
                        </a:rPr>
                        <a:t>0,28 mg</a:t>
                      </a:r>
                    </a:p>
                  </a:txBody>
                  <a:tcPr marL="31750" marR="31750" marT="19050" marB="19050" anchor="ctr"/>
                </a:tc>
                <a:extLst>
                  <a:ext uri="{0D108BD9-81ED-4DB2-BD59-A6C34878D82A}">
                    <a16:rowId xmlns:a16="http://schemas.microsoft.com/office/drawing/2014/main" val="4275864944"/>
                  </a:ext>
                </a:extLst>
              </a:tr>
              <a:tr h="324570">
                <a:tc>
                  <a:txBody>
                    <a:bodyPr/>
                    <a:lstStyle/>
                    <a:p>
                      <a:pPr fontAlgn="ctr"/>
                      <a:r>
                        <a:rPr lang="fr-FR">
                          <a:effectLst/>
                          <a:latin typeface="Barlow"/>
                        </a:rPr>
                        <a:t>Vitamine B6</a:t>
                      </a:r>
                    </a:p>
                  </a:txBody>
                  <a:tcPr marL="31750" marR="31750" marT="19050" marB="19050" anchor="ctr"/>
                </a:tc>
                <a:tc>
                  <a:txBody>
                    <a:bodyPr/>
                    <a:lstStyle/>
                    <a:p>
                      <a:pPr algn="ctr" fontAlgn="ctr"/>
                      <a:r>
                        <a:rPr lang="fr-FR">
                          <a:effectLst/>
                          <a:latin typeface="Barlow"/>
                        </a:rPr>
                        <a:t>0,21 mg</a:t>
                      </a:r>
                    </a:p>
                  </a:txBody>
                  <a:tcPr marL="31750" marR="31750" marT="19050" marB="19050" anchor="ctr"/>
                </a:tc>
                <a:extLst>
                  <a:ext uri="{0D108BD9-81ED-4DB2-BD59-A6C34878D82A}">
                    <a16:rowId xmlns:a16="http://schemas.microsoft.com/office/drawing/2014/main" val="3641507505"/>
                  </a:ext>
                </a:extLst>
              </a:tr>
              <a:tr h="324570">
                <a:tc>
                  <a:txBody>
                    <a:bodyPr/>
                    <a:lstStyle/>
                    <a:p>
                      <a:pPr fontAlgn="ctr"/>
                      <a:r>
                        <a:rPr lang="fr-FR">
                          <a:effectLst/>
                          <a:latin typeface="Barlow"/>
                        </a:rPr>
                        <a:t>Vitamine B1</a:t>
                      </a:r>
                    </a:p>
                  </a:txBody>
                  <a:tcPr marL="31750" marR="31750" marT="19050" marB="19050" anchor="ctr"/>
                </a:tc>
                <a:tc>
                  <a:txBody>
                    <a:bodyPr/>
                    <a:lstStyle/>
                    <a:p>
                      <a:pPr algn="ctr" fontAlgn="ctr"/>
                      <a:r>
                        <a:rPr lang="fr-FR">
                          <a:effectLst/>
                          <a:latin typeface="Barlow"/>
                        </a:rPr>
                        <a:t>0,17 mg</a:t>
                      </a:r>
                    </a:p>
                  </a:txBody>
                  <a:tcPr marL="31750" marR="31750" marT="19050" marB="19050" anchor="ctr"/>
                </a:tc>
                <a:extLst>
                  <a:ext uri="{0D108BD9-81ED-4DB2-BD59-A6C34878D82A}">
                    <a16:rowId xmlns:a16="http://schemas.microsoft.com/office/drawing/2014/main" val="914552988"/>
                  </a:ext>
                </a:extLst>
              </a:tr>
              <a:tr h="324570">
                <a:tc>
                  <a:txBody>
                    <a:bodyPr/>
                    <a:lstStyle/>
                    <a:p>
                      <a:pPr fontAlgn="ctr"/>
                      <a:r>
                        <a:rPr lang="fr-FR">
                          <a:effectLst/>
                          <a:latin typeface="Barlow"/>
                        </a:rPr>
                        <a:t>Vitamine B9</a:t>
                      </a:r>
                    </a:p>
                  </a:txBody>
                  <a:tcPr marL="31750" marR="31750" marT="19050" marB="19050" anchor="ctr"/>
                </a:tc>
                <a:tc>
                  <a:txBody>
                    <a:bodyPr/>
                    <a:lstStyle/>
                    <a:p>
                      <a:pPr algn="ctr" fontAlgn="ctr"/>
                      <a:r>
                        <a:rPr lang="fr-FR">
                          <a:effectLst/>
                          <a:latin typeface="Barlow"/>
                        </a:rPr>
                        <a:t>0,03 mg</a:t>
                      </a:r>
                    </a:p>
                  </a:txBody>
                  <a:tcPr marL="31750" marR="31750" marT="19050" marB="19050" anchor="ctr"/>
                </a:tc>
                <a:extLst>
                  <a:ext uri="{0D108BD9-81ED-4DB2-BD59-A6C34878D82A}">
                    <a16:rowId xmlns:a16="http://schemas.microsoft.com/office/drawing/2014/main" val="2823558974"/>
                  </a:ext>
                </a:extLst>
              </a:tr>
              <a:tr h="324570">
                <a:tc>
                  <a:txBody>
                    <a:bodyPr/>
                    <a:lstStyle/>
                    <a:p>
                      <a:pPr fontAlgn="ctr"/>
                      <a:r>
                        <a:rPr lang="fr-FR">
                          <a:effectLst/>
                          <a:latin typeface="Barlow"/>
                        </a:rPr>
                        <a:t>Vitamine B12</a:t>
                      </a:r>
                    </a:p>
                  </a:txBody>
                  <a:tcPr marL="31750" marR="31750" marT="19050" marB="19050" anchor="ctr"/>
                </a:tc>
                <a:tc>
                  <a:txBody>
                    <a:bodyPr/>
                    <a:lstStyle/>
                    <a:p>
                      <a:pPr algn="ctr" fontAlgn="ctr"/>
                      <a:r>
                        <a:rPr lang="fr-FR" dirty="0">
                          <a:effectLst/>
                          <a:latin typeface="Barlow"/>
                        </a:rPr>
                        <a:t>0,002 mg</a:t>
                      </a:r>
                    </a:p>
                  </a:txBody>
                  <a:tcPr marL="31750" marR="31750" marT="19050" marB="19050" anchor="ctr"/>
                </a:tc>
                <a:extLst>
                  <a:ext uri="{0D108BD9-81ED-4DB2-BD59-A6C34878D82A}">
                    <a16:rowId xmlns:a16="http://schemas.microsoft.com/office/drawing/2014/main" val="2895587521"/>
                  </a:ext>
                </a:extLst>
              </a:tr>
            </a:tbl>
          </a:graphicData>
        </a:graphic>
      </p:graphicFrame>
      <p:pic>
        <p:nvPicPr>
          <p:cNvPr id="6" name="Picture 2" descr="COGNIRELCOG_1">
            <a:hlinkClick r:id="rId2"/>
            <a:extLst>
              <a:ext uri="{FF2B5EF4-FFF2-40B4-BE49-F238E27FC236}">
                <a16:creationId xmlns:a16="http://schemas.microsoft.com/office/drawing/2014/main" id="{37D97494-1163-4258-A7E6-7C5E8C548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0618" y="141097"/>
            <a:ext cx="1923078" cy="1800000"/>
          </a:xfrm>
          <a:prstGeom prst="rect">
            <a:avLst/>
          </a:prstGeom>
          <a:noFill/>
          <a:ln>
            <a:solidFill>
              <a:srgbClr val="E729C7"/>
            </a:solidFill>
          </a:ln>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6ECDAD1F-B696-4A3D-82F8-9AB9CAEE30B2}"/>
              </a:ext>
            </a:extLst>
          </p:cNvPr>
          <p:cNvSpPr txBox="1"/>
          <p:nvPr/>
        </p:nvSpPr>
        <p:spPr>
          <a:xfrm>
            <a:off x="9360619" y="2420115"/>
            <a:ext cx="1923077" cy="369332"/>
          </a:xfrm>
          <a:prstGeom prst="rect">
            <a:avLst/>
          </a:prstGeom>
          <a:noFill/>
        </p:spPr>
        <p:txBody>
          <a:bodyPr wrap="square">
            <a:spAutoFit/>
          </a:bodyPr>
          <a:lstStyle/>
          <a:p>
            <a:r>
              <a:rPr lang="fr-FR" dirty="0">
                <a:solidFill>
                  <a:srgbClr val="CCCC00"/>
                </a:solidFill>
              </a:rPr>
              <a:t>#acetylcholine</a:t>
            </a:r>
            <a:endParaRPr lang="fr-FR" dirty="0"/>
          </a:p>
        </p:txBody>
      </p:sp>
    </p:spTree>
    <p:extLst>
      <p:ext uri="{BB962C8B-B14F-4D97-AF65-F5344CB8AC3E}">
        <p14:creationId xmlns:p14="http://schemas.microsoft.com/office/powerpoint/2010/main" val="2644631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6FF87-27CC-4DF9-AEAA-3D347C657A1A}"/>
              </a:ext>
            </a:extLst>
          </p:cNvPr>
          <p:cNvSpPr>
            <a:spLocks noGrp="1"/>
          </p:cNvSpPr>
          <p:nvPr>
            <p:ph type="title"/>
          </p:nvPr>
        </p:nvSpPr>
        <p:spPr/>
        <p:txBody>
          <a:bodyPr/>
          <a:lstStyle/>
          <a:p>
            <a:pPr algn="l" fontAlgn="base"/>
            <a:r>
              <a:rPr lang="fr-FR" dirty="0"/>
              <a:t>NATURA MEMO</a:t>
            </a:r>
            <a:endParaRPr lang="fr-FR" b="1" i="0" dirty="0">
              <a:solidFill>
                <a:srgbClr val="464155"/>
              </a:solidFill>
              <a:effectLst/>
              <a:latin typeface="workSans-semi-bold"/>
            </a:endParaRPr>
          </a:p>
        </p:txBody>
      </p:sp>
      <p:graphicFrame>
        <p:nvGraphicFramePr>
          <p:cNvPr id="3" name="Tableau 3">
            <a:extLst>
              <a:ext uri="{FF2B5EF4-FFF2-40B4-BE49-F238E27FC236}">
                <a16:creationId xmlns:a16="http://schemas.microsoft.com/office/drawing/2014/main" id="{F136F166-3868-440D-B7E2-6623005DBF0E}"/>
              </a:ext>
            </a:extLst>
          </p:cNvPr>
          <p:cNvGraphicFramePr>
            <a:graphicFrameLocks noGrp="1"/>
          </p:cNvGraphicFramePr>
          <p:nvPr>
            <p:extLst>
              <p:ext uri="{D42A27DB-BD31-4B8C-83A1-F6EECF244321}">
                <p14:modId xmlns:p14="http://schemas.microsoft.com/office/powerpoint/2010/main" val="2754448836"/>
              </p:ext>
            </p:extLst>
          </p:nvPr>
        </p:nvGraphicFramePr>
        <p:xfrm>
          <a:off x="942975" y="2204466"/>
          <a:ext cx="8401050" cy="4156078"/>
        </p:xfrm>
        <a:graphic>
          <a:graphicData uri="http://schemas.openxmlformats.org/drawingml/2006/table">
            <a:tbl>
              <a:tblPr firstRow="1" bandRow="1">
                <a:tableStyleId>{5C22544A-7EE6-4342-B048-85BDC9FD1C3A}</a:tableStyleId>
              </a:tblPr>
              <a:tblGrid>
                <a:gridCol w="5200650">
                  <a:extLst>
                    <a:ext uri="{9D8B030D-6E8A-4147-A177-3AD203B41FA5}">
                      <a16:colId xmlns:a16="http://schemas.microsoft.com/office/drawing/2014/main" val="3775018187"/>
                    </a:ext>
                  </a:extLst>
                </a:gridCol>
                <a:gridCol w="3200400">
                  <a:extLst>
                    <a:ext uri="{9D8B030D-6E8A-4147-A177-3AD203B41FA5}">
                      <a16:colId xmlns:a16="http://schemas.microsoft.com/office/drawing/2014/main" val="3667050895"/>
                    </a:ext>
                  </a:extLst>
                </a:gridCol>
              </a:tblGrid>
              <a:tr h="379984">
                <a:tc>
                  <a:txBody>
                    <a:bodyPr/>
                    <a:lstStyle/>
                    <a:p>
                      <a:r>
                        <a:rPr lang="fr-FR" dirty="0"/>
                        <a:t>Actifs</a:t>
                      </a:r>
                    </a:p>
                  </a:txBody>
                  <a:tcPr/>
                </a:tc>
                <a:tc>
                  <a:txBody>
                    <a:bodyPr/>
                    <a:lstStyle/>
                    <a:p>
                      <a:r>
                        <a:rPr lang="fr-FR" dirty="0"/>
                        <a:t>Quantité/gélule</a:t>
                      </a:r>
                    </a:p>
                  </a:txBody>
                  <a:tcPr/>
                </a:tc>
                <a:extLst>
                  <a:ext uri="{0D108BD9-81ED-4DB2-BD59-A6C34878D82A}">
                    <a16:rowId xmlns:a16="http://schemas.microsoft.com/office/drawing/2014/main" val="2137273203"/>
                  </a:ext>
                </a:extLst>
              </a:tr>
              <a:tr h="609558">
                <a:tc>
                  <a:txBody>
                    <a:bodyPr/>
                    <a:lstStyle/>
                    <a:p>
                      <a:pPr fontAlgn="ctr"/>
                      <a:r>
                        <a:rPr lang="fr-FR" sz="1800" b="0" i="0" u="none" strike="noStrike" kern="1200" baseline="0" dirty="0">
                          <a:solidFill>
                            <a:schemeClr val="dk1"/>
                          </a:solidFill>
                          <a:latin typeface="+mn-lt"/>
                          <a:ea typeface="+mn-ea"/>
                          <a:cs typeface="+mn-cs"/>
                        </a:rPr>
                        <a:t>Bacopa ES (25% </a:t>
                      </a:r>
                      <a:r>
                        <a:rPr lang="fr-FR" sz="1800" b="0" i="0" u="none" strike="noStrike" kern="1200" baseline="0" dirty="0" err="1">
                          <a:solidFill>
                            <a:schemeClr val="dk1"/>
                          </a:solidFill>
                          <a:latin typeface="+mn-lt"/>
                          <a:ea typeface="+mn-ea"/>
                          <a:cs typeface="+mn-cs"/>
                        </a:rPr>
                        <a:t>bacosides</a:t>
                      </a:r>
                      <a:r>
                        <a:rPr lang="fr-FR" sz="1800" b="0" i="0" u="none" strike="noStrike" kern="1200" baseline="0" dirty="0">
                          <a:solidFill>
                            <a:schemeClr val="dk1"/>
                          </a:solidFill>
                          <a:latin typeface="+mn-lt"/>
                          <a:ea typeface="+mn-ea"/>
                          <a:cs typeface="+mn-cs"/>
                        </a:rPr>
                        <a:t>)</a:t>
                      </a:r>
                      <a:endParaRPr lang="fr-FR" dirty="0">
                        <a:effectLst/>
                        <a:latin typeface="Barlow"/>
                      </a:endParaRPr>
                    </a:p>
                  </a:txBody>
                  <a:tcPr marL="31750" marR="31750" marT="19050" marB="19050" anchor="ctr"/>
                </a:tc>
                <a:tc>
                  <a:txBody>
                    <a:bodyPr/>
                    <a:lstStyle/>
                    <a:p>
                      <a:pPr algn="ctr" fontAlgn="ctr"/>
                      <a:r>
                        <a:rPr lang="fr-FR">
                          <a:effectLst/>
                          <a:latin typeface="Barlow"/>
                        </a:rPr>
                        <a:t>200,0 mg</a:t>
                      </a:r>
                      <a:br>
                        <a:rPr lang="fr-FR">
                          <a:effectLst/>
                          <a:latin typeface="Barlow"/>
                        </a:rPr>
                      </a:br>
                      <a:r>
                        <a:rPr lang="fr-FR">
                          <a:effectLst/>
                          <a:latin typeface="Barlow"/>
                        </a:rPr>
                        <a:t>190,0 mg</a:t>
                      </a:r>
                    </a:p>
                  </a:txBody>
                  <a:tcPr marL="31750" marR="31750" marT="19050" marB="19050" anchor="ctr"/>
                </a:tc>
                <a:extLst>
                  <a:ext uri="{0D108BD9-81ED-4DB2-BD59-A6C34878D82A}">
                    <a16:rowId xmlns:a16="http://schemas.microsoft.com/office/drawing/2014/main" val="3509519075"/>
                  </a:ext>
                </a:extLst>
              </a:tr>
              <a:tr h="324570">
                <a:tc>
                  <a:txBody>
                    <a:bodyPr/>
                    <a:lstStyle/>
                    <a:p>
                      <a:pPr fontAlgn="ctr"/>
                      <a:r>
                        <a:rPr lang="fr-FR" sz="1800" b="0" i="0" u="none" strike="noStrike" kern="1200" baseline="0" dirty="0" err="1">
                          <a:solidFill>
                            <a:schemeClr val="dk1"/>
                          </a:solidFill>
                          <a:latin typeface="+mn-lt"/>
                          <a:ea typeface="+mn-ea"/>
                          <a:cs typeface="+mn-cs"/>
                        </a:rPr>
                        <a:t>Bisglycinate</a:t>
                      </a:r>
                      <a:r>
                        <a:rPr lang="fr-FR" sz="1800" b="0" i="0" u="none" strike="noStrike" kern="1200" baseline="0" dirty="0">
                          <a:solidFill>
                            <a:schemeClr val="dk1"/>
                          </a:solidFill>
                          <a:latin typeface="+mn-lt"/>
                          <a:ea typeface="+mn-ea"/>
                          <a:cs typeface="+mn-cs"/>
                        </a:rPr>
                        <a:t> de magnésium 20%</a:t>
                      </a:r>
                      <a:endParaRPr lang="fr-FR" dirty="0">
                        <a:effectLst/>
                        <a:latin typeface="Barlow"/>
                      </a:endParaRPr>
                    </a:p>
                  </a:txBody>
                  <a:tcPr marL="31750" marR="31750" marT="19050" marB="19050" anchor="ctr"/>
                </a:tc>
                <a:tc>
                  <a:txBody>
                    <a:bodyPr/>
                    <a:lstStyle/>
                    <a:p>
                      <a:pPr algn="ctr" fontAlgn="ctr"/>
                      <a:r>
                        <a:rPr lang="fr-FR">
                          <a:effectLst/>
                          <a:latin typeface="Barlow"/>
                        </a:rPr>
                        <a:t>100,0 mg</a:t>
                      </a:r>
                    </a:p>
                  </a:txBody>
                  <a:tcPr marL="31750" marR="31750" marT="19050" marB="19050" anchor="ctr"/>
                </a:tc>
                <a:extLst>
                  <a:ext uri="{0D108BD9-81ED-4DB2-BD59-A6C34878D82A}">
                    <a16:rowId xmlns:a16="http://schemas.microsoft.com/office/drawing/2014/main" val="2127465715"/>
                  </a:ext>
                </a:extLst>
              </a:tr>
              <a:tr h="324570">
                <a:tc>
                  <a:txBody>
                    <a:bodyPr/>
                    <a:lstStyle/>
                    <a:p>
                      <a:pPr fontAlgn="ctr"/>
                      <a:r>
                        <a:rPr lang="fr-FR" sz="1800" b="0" i="0" u="none" strike="noStrike" kern="1200" baseline="0" dirty="0">
                          <a:solidFill>
                            <a:schemeClr val="dk1"/>
                          </a:solidFill>
                          <a:latin typeface="+mn-lt"/>
                          <a:ea typeface="+mn-ea"/>
                          <a:cs typeface="+mn-cs"/>
                        </a:rPr>
                        <a:t>Acide alpha lipoïque</a:t>
                      </a:r>
                      <a:endParaRPr lang="fr-FR" dirty="0">
                        <a:effectLst/>
                        <a:latin typeface="Barlow"/>
                      </a:endParaRPr>
                    </a:p>
                  </a:txBody>
                  <a:tcPr marL="31750" marR="31750" marT="19050" marB="19050" anchor="ctr"/>
                </a:tc>
                <a:tc>
                  <a:txBody>
                    <a:bodyPr/>
                    <a:lstStyle/>
                    <a:p>
                      <a:pPr algn="ctr" fontAlgn="ctr"/>
                      <a:r>
                        <a:rPr lang="fr-FR">
                          <a:effectLst/>
                          <a:latin typeface="Barlow"/>
                        </a:rPr>
                        <a:t>80,0 mg</a:t>
                      </a:r>
                    </a:p>
                  </a:txBody>
                  <a:tcPr marL="31750" marR="31750" marT="19050" marB="19050" anchor="ctr"/>
                </a:tc>
                <a:extLst>
                  <a:ext uri="{0D108BD9-81ED-4DB2-BD59-A6C34878D82A}">
                    <a16:rowId xmlns:a16="http://schemas.microsoft.com/office/drawing/2014/main" val="3215187209"/>
                  </a:ext>
                </a:extLst>
              </a:tr>
              <a:tr h="324570">
                <a:tc>
                  <a:txBody>
                    <a:bodyPr/>
                    <a:lstStyle/>
                    <a:p>
                      <a:r>
                        <a:rPr lang="es-ES" sz="1800" b="0" i="0" u="none" strike="noStrike" kern="1200" baseline="0" dirty="0">
                          <a:solidFill>
                            <a:schemeClr val="dk1"/>
                          </a:solidFill>
                          <a:latin typeface="+mn-lt"/>
                          <a:ea typeface="+mn-ea"/>
                          <a:cs typeface="+mn-cs"/>
                        </a:rPr>
                        <a:t>Ginkgo ES (24% de </a:t>
                      </a:r>
                      <a:r>
                        <a:rPr lang="es-ES" sz="1800" b="0" i="0" u="none" strike="noStrike" kern="1200" baseline="0" dirty="0" err="1">
                          <a:solidFill>
                            <a:schemeClr val="dk1"/>
                          </a:solidFill>
                          <a:latin typeface="+mn-lt"/>
                          <a:ea typeface="+mn-ea"/>
                          <a:cs typeface="+mn-cs"/>
                        </a:rPr>
                        <a:t>flavones</a:t>
                      </a:r>
                      <a:r>
                        <a:rPr lang="es-ES" sz="1800" b="0" i="0" u="none" strike="noStrike" kern="1200" baseline="0" dirty="0">
                          <a:solidFill>
                            <a:schemeClr val="dk1"/>
                          </a:solidFill>
                          <a:latin typeface="+mn-lt"/>
                          <a:ea typeface="+mn-ea"/>
                          <a:cs typeface="+mn-cs"/>
                        </a:rPr>
                        <a:t> </a:t>
                      </a:r>
                      <a:r>
                        <a:rPr lang="fr-FR" sz="1800" b="0" i="0" u="none" strike="noStrike" kern="1200" baseline="0" dirty="0">
                          <a:solidFill>
                            <a:schemeClr val="dk1"/>
                          </a:solidFill>
                          <a:latin typeface="+mn-lt"/>
                          <a:ea typeface="+mn-ea"/>
                          <a:cs typeface="+mn-cs"/>
                        </a:rPr>
                        <a:t>glycosides)</a:t>
                      </a:r>
                      <a:endParaRPr lang="fr-FR" dirty="0">
                        <a:effectLst/>
                        <a:latin typeface="Barlow"/>
                      </a:endParaRPr>
                    </a:p>
                  </a:txBody>
                  <a:tcPr marL="31750" marR="31750" marT="19050" marB="19050" anchor="ctr"/>
                </a:tc>
                <a:tc>
                  <a:txBody>
                    <a:bodyPr/>
                    <a:lstStyle/>
                    <a:p>
                      <a:pPr algn="ctr" fontAlgn="ctr"/>
                      <a:r>
                        <a:rPr lang="fr-FR">
                          <a:effectLst/>
                          <a:latin typeface="Barlow"/>
                        </a:rPr>
                        <a:t>60,0 mg</a:t>
                      </a:r>
                    </a:p>
                  </a:txBody>
                  <a:tcPr marL="31750" marR="31750" marT="19050" marB="19050" anchor="ctr"/>
                </a:tc>
                <a:extLst>
                  <a:ext uri="{0D108BD9-81ED-4DB2-BD59-A6C34878D82A}">
                    <a16:rowId xmlns:a16="http://schemas.microsoft.com/office/drawing/2014/main" val="1551376552"/>
                  </a:ext>
                </a:extLst>
              </a:tr>
              <a:tr h="324570">
                <a:tc>
                  <a:txBody>
                    <a:bodyPr/>
                    <a:lstStyle/>
                    <a:p>
                      <a:pPr fontAlgn="ctr"/>
                      <a:r>
                        <a:rPr lang="fr-FR" sz="1800" b="0" i="0" u="none" strike="noStrike" kern="1200" baseline="0" dirty="0">
                          <a:solidFill>
                            <a:schemeClr val="dk1"/>
                          </a:solidFill>
                          <a:latin typeface="+mn-lt"/>
                          <a:ea typeface="+mn-ea"/>
                          <a:cs typeface="+mn-cs"/>
                        </a:rPr>
                        <a:t>Phosphatidylsérine à 20%</a:t>
                      </a:r>
                      <a:endParaRPr lang="fr-FR" dirty="0">
                        <a:effectLst/>
                        <a:latin typeface="Barlow"/>
                      </a:endParaRPr>
                    </a:p>
                  </a:txBody>
                  <a:tcPr marL="31750" marR="31750" marT="19050" marB="19050" anchor="ctr"/>
                </a:tc>
                <a:tc>
                  <a:txBody>
                    <a:bodyPr/>
                    <a:lstStyle/>
                    <a:p>
                      <a:pPr algn="ctr" fontAlgn="ctr"/>
                      <a:r>
                        <a:rPr lang="fr-FR">
                          <a:effectLst/>
                          <a:latin typeface="Barlow"/>
                        </a:rPr>
                        <a:t>50,0 mg</a:t>
                      </a:r>
                    </a:p>
                  </a:txBody>
                  <a:tcPr marL="31750" marR="31750" marT="19050" marB="19050" anchor="ctr"/>
                </a:tc>
                <a:extLst>
                  <a:ext uri="{0D108BD9-81ED-4DB2-BD59-A6C34878D82A}">
                    <a16:rowId xmlns:a16="http://schemas.microsoft.com/office/drawing/2014/main" val="1533227072"/>
                  </a:ext>
                </a:extLst>
              </a:tr>
              <a:tr h="609558">
                <a:tc>
                  <a:txBody>
                    <a:bodyPr/>
                    <a:lstStyle/>
                    <a:p>
                      <a:r>
                        <a:rPr lang="fr-FR" sz="1800" b="0" i="0" u="none" strike="noStrike" kern="1200" baseline="0" dirty="0">
                          <a:solidFill>
                            <a:schemeClr val="dk1"/>
                          </a:solidFill>
                          <a:latin typeface="+mn-lt"/>
                          <a:ea typeface="+mn-ea"/>
                          <a:cs typeface="+mn-cs"/>
                        </a:rPr>
                        <a:t>Vitamine B6</a:t>
                      </a:r>
                    </a:p>
                    <a:p>
                      <a:r>
                        <a:rPr lang="fr-FR" sz="1800" b="0" i="0" u="none" strike="noStrike" kern="1200" baseline="0" dirty="0">
                          <a:solidFill>
                            <a:schemeClr val="dk1"/>
                          </a:solidFill>
                          <a:latin typeface="+mn-lt"/>
                          <a:ea typeface="+mn-ea"/>
                          <a:cs typeface="+mn-cs"/>
                        </a:rPr>
                        <a:t>(chlorure pyridoxine 82%)</a:t>
                      </a:r>
                      <a:endParaRPr lang="fr-FR" dirty="0">
                        <a:effectLst/>
                        <a:latin typeface="Barlow"/>
                      </a:endParaRPr>
                    </a:p>
                  </a:txBody>
                  <a:tcPr marL="31750" marR="31750" marT="19050" marB="19050" anchor="ctr"/>
                </a:tc>
                <a:tc>
                  <a:txBody>
                    <a:bodyPr/>
                    <a:lstStyle/>
                    <a:p>
                      <a:pPr algn="ctr" fontAlgn="ctr"/>
                      <a:r>
                        <a:rPr lang="fr-FR">
                          <a:effectLst/>
                          <a:latin typeface="Barlow"/>
                        </a:rPr>
                        <a:t>30,0 mg</a:t>
                      </a:r>
                      <a:br>
                        <a:rPr lang="fr-FR">
                          <a:effectLst/>
                          <a:latin typeface="Barlow"/>
                        </a:rPr>
                      </a:br>
                      <a:r>
                        <a:rPr lang="fr-FR">
                          <a:effectLst/>
                          <a:latin typeface="Barlow"/>
                        </a:rPr>
                        <a:t>0,30 mg</a:t>
                      </a:r>
                    </a:p>
                  </a:txBody>
                  <a:tcPr marL="31750" marR="31750" marT="19050" marB="19050" anchor="ctr"/>
                </a:tc>
                <a:extLst>
                  <a:ext uri="{0D108BD9-81ED-4DB2-BD59-A6C34878D82A}">
                    <a16:rowId xmlns:a16="http://schemas.microsoft.com/office/drawing/2014/main" val="3321108551"/>
                  </a:ext>
                </a:extLst>
              </a:tr>
              <a:tr h="324570">
                <a:tc>
                  <a:txBody>
                    <a:bodyPr/>
                    <a:lstStyle/>
                    <a:p>
                      <a:pPr fontAlgn="ctr"/>
                      <a:r>
                        <a:rPr lang="fr-FR" sz="1800" b="0" i="0" u="none" strike="noStrike" kern="1200" baseline="0" dirty="0">
                          <a:solidFill>
                            <a:schemeClr val="dk1"/>
                          </a:solidFill>
                          <a:latin typeface="+mn-lt"/>
                          <a:ea typeface="+mn-ea"/>
                          <a:cs typeface="+mn-cs"/>
                        </a:rPr>
                        <a:t>Vitamine B1 (thiamine 89%)</a:t>
                      </a:r>
                      <a:endParaRPr lang="fr-FR" dirty="0">
                        <a:effectLst/>
                        <a:latin typeface="Barlow"/>
                      </a:endParaRPr>
                    </a:p>
                  </a:txBody>
                  <a:tcPr marL="31750" marR="31750" marT="19050" marB="19050" anchor="ctr"/>
                </a:tc>
                <a:tc>
                  <a:txBody>
                    <a:bodyPr/>
                    <a:lstStyle/>
                    <a:p>
                      <a:pPr algn="ctr" fontAlgn="ctr"/>
                      <a:r>
                        <a:rPr lang="fr-FR">
                          <a:effectLst/>
                          <a:latin typeface="Barlow"/>
                        </a:rPr>
                        <a:t>2,4 mg</a:t>
                      </a:r>
                      <a:endParaRPr lang="fr-FR" dirty="0">
                        <a:effectLst/>
                        <a:latin typeface="Barlow"/>
                      </a:endParaRPr>
                    </a:p>
                  </a:txBody>
                  <a:tcPr marL="31750" marR="31750" marT="19050" marB="19050" anchor="ctr"/>
                </a:tc>
                <a:extLst>
                  <a:ext uri="{0D108BD9-81ED-4DB2-BD59-A6C34878D82A}">
                    <a16:rowId xmlns:a16="http://schemas.microsoft.com/office/drawing/2014/main" val="248240566"/>
                  </a:ext>
                </a:extLst>
              </a:tr>
              <a:tr h="609558">
                <a:tc>
                  <a:txBody>
                    <a:bodyPr/>
                    <a:lstStyle/>
                    <a:p>
                      <a:pPr fontAlgn="ctr"/>
                      <a:r>
                        <a:rPr lang="fr-FR" sz="1800" b="0" i="0" u="none" strike="noStrike" kern="1200" baseline="0" dirty="0">
                          <a:solidFill>
                            <a:schemeClr val="dk1"/>
                          </a:solidFill>
                          <a:latin typeface="+mn-lt"/>
                          <a:ea typeface="+mn-ea"/>
                          <a:cs typeface="+mn-cs"/>
                        </a:rPr>
                        <a:t>Vitamine B9 (acide folique)</a:t>
                      </a:r>
                      <a:endParaRPr lang="fr-FR" dirty="0">
                        <a:effectLst/>
                        <a:latin typeface="Barlow"/>
                      </a:endParaRPr>
                    </a:p>
                  </a:txBody>
                  <a:tcPr marL="31750" marR="31750" marT="19050" marB="19050" anchor="ctr"/>
                </a:tc>
                <a:tc>
                  <a:txBody>
                    <a:bodyPr/>
                    <a:lstStyle/>
                    <a:p>
                      <a:pPr algn="ctr" fontAlgn="ctr"/>
                      <a:r>
                        <a:rPr lang="fr-FR">
                          <a:effectLst/>
                          <a:latin typeface="Barlow"/>
                        </a:rPr>
                        <a:t>0,30 mg</a:t>
                      </a:r>
                      <a:br>
                        <a:rPr lang="fr-FR">
                          <a:effectLst/>
                          <a:latin typeface="Barlow"/>
                        </a:rPr>
                      </a:br>
                      <a:r>
                        <a:rPr lang="fr-FR">
                          <a:effectLst/>
                          <a:latin typeface="Barlow"/>
                        </a:rPr>
                        <a:t>0,28 mg</a:t>
                      </a:r>
                      <a:endParaRPr lang="fr-FR" dirty="0">
                        <a:effectLst/>
                        <a:latin typeface="Barlow"/>
                      </a:endParaRPr>
                    </a:p>
                  </a:txBody>
                  <a:tcPr marL="31750" marR="31750" marT="19050" marB="19050" anchor="ctr"/>
                </a:tc>
                <a:extLst>
                  <a:ext uri="{0D108BD9-81ED-4DB2-BD59-A6C34878D82A}">
                    <a16:rowId xmlns:a16="http://schemas.microsoft.com/office/drawing/2014/main" val="4275864944"/>
                  </a:ext>
                </a:extLst>
              </a:tr>
              <a:tr h="324570">
                <a:tc>
                  <a:txBody>
                    <a:bodyPr/>
                    <a:lstStyle/>
                    <a:p>
                      <a:pPr fontAlgn="ctr"/>
                      <a:r>
                        <a:rPr lang="fr-FR" sz="1800" b="0" i="0" u="none" strike="noStrike" kern="1200" baseline="0" dirty="0">
                          <a:solidFill>
                            <a:schemeClr val="dk1"/>
                          </a:solidFill>
                          <a:latin typeface="+mn-lt"/>
                          <a:ea typeface="+mn-ea"/>
                          <a:cs typeface="+mn-cs"/>
                        </a:rPr>
                        <a:t>Vitamine B12 (</a:t>
                      </a:r>
                      <a:r>
                        <a:rPr lang="fr-FR" sz="1800" b="0" i="0" u="none" strike="noStrike" kern="1200" baseline="0" dirty="0" err="1">
                          <a:solidFill>
                            <a:schemeClr val="dk1"/>
                          </a:solidFill>
                          <a:latin typeface="+mn-lt"/>
                          <a:ea typeface="+mn-ea"/>
                          <a:cs typeface="+mn-cs"/>
                        </a:rPr>
                        <a:t>mécobalamine</a:t>
                      </a:r>
                      <a:r>
                        <a:rPr lang="fr-FR" sz="1800" b="0" i="0" u="none" strike="noStrike" kern="1200" baseline="0" dirty="0">
                          <a:solidFill>
                            <a:schemeClr val="dk1"/>
                          </a:solidFill>
                          <a:latin typeface="+mn-lt"/>
                          <a:ea typeface="+mn-ea"/>
                          <a:cs typeface="+mn-cs"/>
                        </a:rPr>
                        <a:t>)</a:t>
                      </a:r>
                      <a:endParaRPr lang="fr-FR" dirty="0">
                        <a:effectLst/>
                        <a:latin typeface="Barlow"/>
                      </a:endParaRPr>
                    </a:p>
                  </a:txBody>
                  <a:tcPr marL="31750" marR="31750" marT="19050" marB="19050" anchor="ctr"/>
                </a:tc>
                <a:tc>
                  <a:txBody>
                    <a:bodyPr/>
                    <a:lstStyle/>
                    <a:p>
                      <a:pPr algn="ctr" fontAlgn="ctr"/>
                      <a:r>
                        <a:rPr lang="fr-FR" dirty="0">
                          <a:effectLst/>
                          <a:latin typeface="Barlow"/>
                        </a:rPr>
                        <a:t>0,21 mg</a:t>
                      </a:r>
                    </a:p>
                  </a:txBody>
                  <a:tcPr marL="31750" marR="31750" marT="19050" marB="19050" anchor="ctr"/>
                </a:tc>
                <a:extLst>
                  <a:ext uri="{0D108BD9-81ED-4DB2-BD59-A6C34878D82A}">
                    <a16:rowId xmlns:a16="http://schemas.microsoft.com/office/drawing/2014/main" val="3641507505"/>
                  </a:ext>
                </a:extLst>
              </a:tr>
            </a:tbl>
          </a:graphicData>
        </a:graphic>
      </p:graphicFrame>
      <p:pic>
        <p:nvPicPr>
          <p:cNvPr id="5" name="Image 4" descr="Une image contenant texte, mur&#10;&#10;Description générée automatiquement">
            <a:extLst>
              <a:ext uri="{FF2B5EF4-FFF2-40B4-BE49-F238E27FC236}">
                <a16:creationId xmlns:a16="http://schemas.microsoft.com/office/drawing/2014/main" id="{2FAFEF90-2F01-4984-A7E0-64E50EED9016}"/>
              </a:ext>
            </a:extLst>
          </p:cNvPr>
          <p:cNvPicPr>
            <a:picLocks noChangeAspect="1"/>
          </p:cNvPicPr>
          <p:nvPr/>
        </p:nvPicPr>
        <p:blipFill rotWithShape="1">
          <a:blip r:embed="rId2">
            <a:extLst>
              <a:ext uri="{28A0092B-C50C-407E-A947-70E740481C1C}">
                <a14:useLocalDpi xmlns:a14="http://schemas.microsoft.com/office/drawing/2010/main" val="0"/>
              </a:ext>
            </a:extLst>
          </a:blip>
          <a:srcRect l="16373" r="4482"/>
          <a:stretch/>
        </p:blipFill>
        <p:spPr>
          <a:xfrm rot="5400000">
            <a:off x="9530824" y="159652"/>
            <a:ext cx="1800000" cy="1705743"/>
          </a:xfrm>
          <a:prstGeom prst="rect">
            <a:avLst/>
          </a:prstGeom>
          <a:ln>
            <a:solidFill>
              <a:srgbClr val="E729C7"/>
            </a:solidFill>
          </a:ln>
        </p:spPr>
      </p:pic>
      <p:sp>
        <p:nvSpPr>
          <p:cNvPr id="6" name="ZoneTexte 5">
            <a:extLst>
              <a:ext uri="{FF2B5EF4-FFF2-40B4-BE49-F238E27FC236}">
                <a16:creationId xmlns:a16="http://schemas.microsoft.com/office/drawing/2014/main" id="{D9F85E25-7441-4F1E-B61B-914638A3D935}"/>
              </a:ext>
            </a:extLst>
          </p:cNvPr>
          <p:cNvSpPr txBox="1"/>
          <p:nvPr/>
        </p:nvSpPr>
        <p:spPr>
          <a:xfrm>
            <a:off x="9729735" y="2428504"/>
            <a:ext cx="1923077" cy="369332"/>
          </a:xfrm>
          <a:prstGeom prst="rect">
            <a:avLst/>
          </a:prstGeom>
          <a:noFill/>
        </p:spPr>
        <p:txBody>
          <a:bodyPr wrap="square">
            <a:spAutoFit/>
          </a:bodyPr>
          <a:lstStyle/>
          <a:p>
            <a:r>
              <a:rPr lang="fr-FR" dirty="0">
                <a:solidFill>
                  <a:srgbClr val="CCCC00"/>
                </a:solidFill>
              </a:rPr>
              <a:t>#acetylcholine</a:t>
            </a:r>
            <a:endParaRPr lang="fr-FR" dirty="0"/>
          </a:p>
        </p:txBody>
      </p:sp>
    </p:spTree>
    <p:extLst>
      <p:ext uri="{BB962C8B-B14F-4D97-AF65-F5344CB8AC3E}">
        <p14:creationId xmlns:p14="http://schemas.microsoft.com/office/powerpoint/2010/main" val="2407534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6FF87-27CC-4DF9-AEAA-3D347C657A1A}"/>
              </a:ext>
            </a:extLst>
          </p:cNvPr>
          <p:cNvSpPr>
            <a:spLocks noGrp="1"/>
          </p:cNvSpPr>
          <p:nvPr>
            <p:ph type="title"/>
          </p:nvPr>
        </p:nvSpPr>
        <p:spPr/>
        <p:txBody>
          <a:bodyPr/>
          <a:lstStyle/>
          <a:p>
            <a:pPr algn="l" fontAlgn="base"/>
            <a:r>
              <a:rPr lang="fr-FR" dirty="0"/>
              <a:t>GINSENG ROUGE DE COREE</a:t>
            </a:r>
            <a:endParaRPr lang="fr-FR" b="1" i="0" dirty="0">
              <a:solidFill>
                <a:srgbClr val="464155"/>
              </a:solidFill>
              <a:effectLst/>
              <a:latin typeface="workSans-semi-bold"/>
            </a:endParaRPr>
          </a:p>
        </p:txBody>
      </p:sp>
      <p:graphicFrame>
        <p:nvGraphicFramePr>
          <p:cNvPr id="3" name="Tableau 3">
            <a:extLst>
              <a:ext uri="{FF2B5EF4-FFF2-40B4-BE49-F238E27FC236}">
                <a16:creationId xmlns:a16="http://schemas.microsoft.com/office/drawing/2014/main" id="{F136F166-3868-440D-B7E2-6623005DBF0E}"/>
              </a:ext>
            </a:extLst>
          </p:cNvPr>
          <p:cNvGraphicFramePr>
            <a:graphicFrameLocks noGrp="1"/>
          </p:cNvGraphicFramePr>
          <p:nvPr>
            <p:extLst>
              <p:ext uri="{D42A27DB-BD31-4B8C-83A1-F6EECF244321}">
                <p14:modId xmlns:p14="http://schemas.microsoft.com/office/powerpoint/2010/main" val="4177501870"/>
              </p:ext>
            </p:extLst>
          </p:nvPr>
        </p:nvGraphicFramePr>
        <p:xfrm>
          <a:off x="942975" y="2204466"/>
          <a:ext cx="8401050" cy="1072134"/>
        </p:xfrm>
        <a:graphic>
          <a:graphicData uri="http://schemas.openxmlformats.org/drawingml/2006/table">
            <a:tbl>
              <a:tblPr firstRow="1" bandRow="1">
                <a:tableStyleId>{5C22544A-7EE6-4342-B048-85BDC9FD1C3A}</a:tableStyleId>
              </a:tblPr>
              <a:tblGrid>
                <a:gridCol w="5200650">
                  <a:extLst>
                    <a:ext uri="{9D8B030D-6E8A-4147-A177-3AD203B41FA5}">
                      <a16:colId xmlns:a16="http://schemas.microsoft.com/office/drawing/2014/main" val="3775018187"/>
                    </a:ext>
                  </a:extLst>
                </a:gridCol>
                <a:gridCol w="3200400">
                  <a:extLst>
                    <a:ext uri="{9D8B030D-6E8A-4147-A177-3AD203B41FA5}">
                      <a16:colId xmlns:a16="http://schemas.microsoft.com/office/drawing/2014/main" val="3667050895"/>
                    </a:ext>
                  </a:extLst>
                </a:gridCol>
              </a:tblGrid>
              <a:tr h="379984">
                <a:tc>
                  <a:txBody>
                    <a:bodyPr/>
                    <a:lstStyle/>
                    <a:p>
                      <a:r>
                        <a:rPr lang="fr-FR" dirty="0"/>
                        <a:t>Actifs</a:t>
                      </a:r>
                    </a:p>
                  </a:txBody>
                  <a:tcPr/>
                </a:tc>
                <a:tc>
                  <a:txBody>
                    <a:bodyPr/>
                    <a:lstStyle/>
                    <a:p>
                      <a:r>
                        <a:rPr lang="fr-FR" dirty="0"/>
                        <a:t>Quantité</a:t>
                      </a:r>
                    </a:p>
                  </a:txBody>
                  <a:tcPr/>
                </a:tc>
                <a:extLst>
                  <a:ext uri="{0D108BD9-81ED-4DB2-BD59-A6C34878D82A}">
                    <a16:rowId xmlns:a16="http://schemas.microsoft.com/office/drawing/2014/main" val="2137273203"/>
                  </a:ext>
                </a:extLst>
              </a:tr>
              <a:tr h="692150">
                <a:tc>
                  <a:txBody>
                    <a:bodyPr/>
                    <a:lstStyle/>
                    <a:p>
                      <a:r>
                        <a:rPr lang="fr-FR" sz="1800" b="0" i="0" u="none" strike="noStrike" kern="1200" baseline="0" dirty="0">
                          <a:solidFill>
                            <a:schemeClr val="dk1"/>
                          </a:solidFill>
                          <a:latin typeface="+mn-lt"/>
                          <a:ea typeface="+mn-ea"/>
                          <a:cs typeface="+mn-cs"/>
                        </a:rPr>
                        <a:t>GINSENG ROUGE DE COREE 100% pur concentré </a:t>
                      </a:r>
                    </a:p>
                  </a:txBody>
                  <a:tcPr marL="31750" marR="31750" marT="19050" marB="19050" anchor="ctr"/>
                </a:tc>
                <a:tc>
                  <a:txBody>
                    <a:bodyPr/>
                    <a:lstStyle/>
                    <a:p>
                      <a:r>
                        <a:rPr lang="fr-FR" sz="1800" b="0" i="0" u="none" strike="noStrike" kern="1200" baseline="0" dirty="0">
                          <a:solidFill>
                            <a:schemeClr val="dk1"/>
                          </a:solidFill>
                          <a:latin typeface="+mn-lt"/>
                          <a:ea typeface="+mn-ea"/>
                          <a:cs typeface="+mn-cs"/>
                        </a:rPr>
                        <a:t>Pâte - 30 gr 	</a:t>
                      </a:r>
                    </a:p>
                  </a:txBody>
                  <a:tcPr marL="31750" marR="31750" marT="19050" marB="19050" anchor="ctr"/>
                </a:tc>
                <a:extLst>
                  <a:ext uri="{0D108BD9-81ED-4DB2-BD59-A6C34878D82A}">
                    <a16:rowId xmlns:a16="http://schemas.microsoft.com/office/drawing/2014/main" val="3509519075"/>
                  </a:ext>
                </a:extLst>
              </a:tr>
            </a:tbl>
          </a:graphicData>
        </a:graphic>
      </p:graphicFrame>
      <p:pic>
        <p:nvPicPr>
          <p:cNvPr id="6" name="Image 5" descr="Une image contenant texte, équipement électronique&#10;&#10;Description générée automatiquement">
            <a:extLst>
              <a:ext uri="{FF2B5EF4-FFF2-40B4-BE49-F238E27FC236}">
                <a16:creationId xmlns:a16="http://schemas.microsoft.com/office/drawing/2014/main" id="{751A4BF7-AC92-4906-A89B-650BC89453D1}"/>
              </a:ext>
            </a:extLst>
          </p:cNvPr>
          <p:cNvPicPr>
            <a:picLocks noChangeAspect="1"/>
          </p:cNvPicPr>
          <p:nvPr/>
        </p:nvPicPr>
        <p:blipFill rotWithShape="1">
          <a:blip r:embed="rId2">
            <a:extLst>
              <a:ext uri="{28A0092B-C50C-407E-A947-70E740481C1C}">
                <a14:useLocalDpi xmlns:a14="http://schemas.microsoft.com/office/drawing/2010/main" val="0"/>
              </a:ext>
            </a:extLst>
          </a:blip>
          <a:srcRect l="14166" r="13194"/>
          <a:stretch/>
        </p:blipFill>
        <p:spPr>
          <a:xfrm rot="5400000">
            <a:off x="9454443" y="70350"/>
            <a:ext cx="1800000" cy="1858509"/>
          </a:xfrm>
          <a:prstGeom prst="rect">
            <a:avLst/>
          </a:prstGeom>
          <a:ln>
            <a:solidFill>
              <a:srgbClr val="E729C7"/>
            </a:solidFill>
          </a:ln>
        </p:spPr>
      </p:pic>
      <p:sp>
        <p:nvSpPr>
          <p:cNvPr id="5" name="ZoneTexte 4">
            <a:extLst>
              <a:ext uri="{FF2B5EF4-FFF2-40B4-BE49-F238E27FC236}">
                <a16:creationId xmlns:a16="http://schemas.microsoft.com/office/drawing/2014/main" id="{F5E3DD9F-8AAE-45DF-A5E0-67B1320F969D}"/>
              </a:ext>
            </a:extLst>
          </p:cNvPr>
          <p:cNvSpPr txBox="1"/>
          <p:nvPr/>
        </p:nvSpPr>
        <p:spPr>
          <a:xfrm>
            <a:off x="9671012" y="2371201"/>
            <a:ext cx="1923077" cy="369332"/>
          </a:xfrm>
          <a:prstGeom prst="rect">
            <a:avLst/>
          </a:prstGeom>
          <a:noFill/>
        </p:spPr>
        <p:txBody>
          <a:bodyPr wrap="square">
            <a:spAutoFit/>
          </a:bodyPr>
          <a:lstStyle/>
          <a:p>
            <a:r>
              <a:rPr lang="fr-FR" dirty="0">
                <a:solidFill>
                  <a:srgbClr val="CCCC00"/>
                </a:solidFill>
              </a:rPr>
              <a:t>#acetylcholine</a:t>
            </a:r>
            <a:endParaRPr lang="fr-FR" dirty="0"/>
          </a:p>
        </p:txBody>
      </p:sp>
    </p:spTree>
    <p:extLst>
      <p:ext uri="{BB962C8B-B14F-4D97-AF65-F5344CB8AC3E}">
        <p14:creationId xmlns:p14="http://schemas.microsoft.com/office/powerpoint/2010/main" val="1011226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6FF87-27CC-4DF9-AEAA-3D347C657A1A}"/>
              </a:ext>
            </a:extLst>
          </p:cNvPr>
          <p:cNvSpPr>
            <a:spLocks noGrp="1"/>
          </p:cNvSpPr>
          <p:nvPr>
            <p:ph type="title"/>
          </p:nvPr>
        </p:nvSpPr>
        <p:spPr/>
        <p:txBody>
          <a:bodyPr/>
          <a:lstStyle/>
          <a:p>
            <a:pPr algn="l" fontAlgn="base"/>
            <a:r>
              <a:rPr lang="fr-FR" dirty="0"/>
              <a:t>OMEGA 3 DHA+</a:t>
            </a:r>
            <a:endParaRPr lang="fr-FR" b="1" i="0" dirty="0">
              <a:solidFill>
                <a:srgbClr val="464155"/>
              </a:solidFill>
              <a:effectLst/>
              <a:latin typeface="workSans-semi-bold"/>
            </a:endParaRPr>
          </a:p>
        </p:txBody>
      </p:sp>
      <p:graphicFrame>
        <p:nvGraphicFramePr>
          <p:cNvPr id="3" name="Tableau 3">
            <a:extLst>
              <a:ext uri="{FF2B5EF4-FFF2-40B4-BE49-F238E27FC236}">
                <a16:creationId xmlns:a16="http://schemas.microsoft.com/office/drawing/2014/main" id="{F136F166-3868-440D-B7E2-6623005DBF0E}"/>
              </a:ext>
            </a:extLst>
          </p:cNvPr>
          <p:cNvGraphicFramePr>
            <a:graphicFrameLocks noGrp="1"/>
          </p:cNvGraphicFramePr>
          <p:nvPr>
            <p:extLst>
              <p:ext uri="{D42A27DB-BD31-4B8C-83A1-F6EECF244321}">
                <p14:modId xmlns:p14="http://schemas.microsoft.com/office/powerpoint/2010/main" val="637197489"/>
              </p:ext>
            </p:extLst>
          </p:nvPr>
        </p:nvGraphicFramePr>
        <p:xfrm>
          <a:off x="942975" y="2204466"/>
          <a:ext cx="8401050" cy="1933194"/>
        </p:xfrm>
        <a:graphic>
          <a:graphicData uri="http://schemas.openxmlformats.org/drawingml/2006/table">
            <a:tbl>
              <a:tblPr firstRow="1" bandRow="1">
                <a:tableStyleId>{5C22544A-7EE6-4342-B048-85BDC9FD1C3A}</a:tableStyleId>
              </a:tblPr>
              <a:tblGrid>
                <a:gridCol w="5200650">
                  <a:extLst>
                    <a:ext uri="{9D8B030D-6E8A-4147-A177-3AD203B41FA5}">
                      <a16:colId xmlns:a16="http://schemas.microsoft.com/office/drawing/2014/main" val="3775018187"/>
                    </a:ext>
                  </a:extLst>
                </a:gridCol>
                <a:gridCol w="3200400">
                  <a:extLst>
                    <a:ext uri="{9D8B030D-6E8A-4147-A177-3AD203B41FA5}">
                      <a16:colId xmlns:a16="http://schemas.microsoft.com/office/drawing/2014/main" val="3667050895"/>
                    </a:ext>
                  </a:extLst>
                </a:gridCol>
              </a:tblGrid>
              <a:tr h="379984">
                <a:tc>
                  <a:txBody>
                    <a:bodyPr/>
                    <a:lstStyle/>
                    <a:p>
                      <a:r>
                        <a:rPr lang="fr-FR" dirty="0"/>
                        <a:t>Actifs</a:t>
                      </a:r>
                    </a:p>
                  </a:txBody>
                  <a:tcPr/>
                </a:tc>
                <a:tc>
                  <a:txBody>
                    <a:bodyPr/>
                    <a:lstStyle/>
                    <a:p>
                      <a:r>
                        <a:rPr lang="fr-FR" dirty="0"/>
                        <a:t>Quantité/capsule</a:t>
                      </a:r>
                    </a:p>
                  </a:txBody>
                  <a:tcPr/>
                </a:tc>
                <a:extLst>
                  <a:ext uri="{0D108BD9-81ED-4DB2-BD59-A6C34878D82A}">
                    <a16:rowId xmlns:a16="http://schemas.microsoft.com/office/drawing/2014/main" val="2137273203"/>
                  </a:ext>
                </a:extLst>
              </a:tr>
              <a:tr h="692150">
                <a:tc>
                  <a:txBody>
                    <a:bodyPr/>
                    <a:lstStyle/>
                    <a:p>
                      <a:r>
                        <a:rPr lang="fr-FR" sz="1800" b="0" i="0" u="none" strike="noStrike" kern="1200" baseline="0" dirty="0">
                          <a:solidFill>
                            <a:schemeClr val="dk1"/>
                          </a:solidFill>
                          <a:latin typeface="+mn-lt"/>
                          <a:ea typeface="+mn-ea"/>
                          <a:cs typeface="+mn-cs"/>
                        </a:rPr>
                        <a:t>Huile de poissons sauvages (anchois-harengs-sardines) du Pacifique Sud exclusivement (les zones les moins polluées du monde). 	</a:t>
                      </a:r>
                    </a:p>
                  </a:txBody>
                  <a:tcPr marL="31750" marR="31750" marT="19050" marB="19050" anchor="ctr"/>
                </a:tc>
                <a:tc>
                  <a:txBody>
                    <a:bodyPr/>
                    <a:lstStyle/>
                    <a:p>
                      <a:r>
                        <a:rPr lang="nn-NO" sz="1800" b="0" i="0" u="none" strike="noStrike" kern="1200" baseline="0" dirty="0">
                          <a:solidFill>
                            <a:schemeClr val="dk1"/>
                          </a:solidFill>
                          <a:latin typeface="+mn-lt"/>
                          <a:ea typeface="+mn-ea"/>
                          <a:cs typeface="+mn-cs"/>
                        </a:rPr>
                        <a:t>500 mg/capsule dont min. 410 mg d'Oméga-3 (</a:t>
                      </a:r>
                      <a:r>
                        <a:rPr lang="nn-NO" sz="1800" b="1" i="0" u="none" strike="noStrike" kern="1200" baseline="0" dirty="0">
                          <a:solidFill>
                            <a:schemeClr val="dk1"/>
                          </a:solidFill>
                          <a:latin typeface="+mn-lt"/>
                          <a:ea typeface="+mn-ea"/>
                          <a:cs typeface="+mn-cs"/>
                        </a:rPr>
                        <a:t>DHA 75% </a:t>
                      </a:r>
                      <a:r>
                        <a:rPr lang="nn-NO" sz="1800" b="0" i="0" u="none" strike="noStrike" kern="1200" baseline="0" dirty="0">
                          <a:solidFill>
                            <a:schemeClr val="dk1"/>
                          </a:solidFill>
                          <a:latin typeface="+mn-lt"/>
                          <a:ea typeface="+mn-ea"/>
                          <a:cs typeface="+mn-cs"/>
                        </a:rPr>
                        <a:t>+ EPA 7%), 	</a:t>
                      </a:r>
                    </a:p>
                  </a:txBody>
                  <a:tcPr marL="31750" marR="31750" marT="19050" marB="19050" anchor="ctr"/>
                </a:tc>
                <a:extLst>
                  <a:ext uri="{0D108BD9-81ED-4DB2-BD59-A6C34878D82A}">
                    <a16:rowId xmlns:a16="http://schemas.microsoft.com/office/drawing/2014/main" val="3509519075"/>
                  </a:ext>
                </a:extLst>
              </a:tr>
              <a:tr h="692150">
                <a:tc>
                  <a:txBody>
                    <a:bodyPr/>
                    <a:lstStyle/>
                    <a:p>
                      <a:r>
                        <a:rPr lang="fr-FR" sz="1800" b="0" i="0" u="none" strike="noStrike" kern="1200" baseline="0" dirty="0">
                          <a:solidFill>
                            <a:schemeClr val="dk1"/>
                          </a:solidFill>
                          <a:latin typeface="+mn-lt"/>
                          <a:ea typeface="+mn-ea"/>
                          <a:cs typeface="+mn-cs"/>
                        </a:rPr>
                        <a:t>Vitamine E</a:t>
                      </a:r>
                    </a:p>
                  </a:txBody>
                  <a:tcPr marL="31750" marR="31750" marT="19050" marB="19050" anchor="ctr"/>
                </a:tc>
                <a:tc>
                  <a:txBody>
                    <a:bodyPr/>
                    <a:lstStyle/>
                    <a:p>
                      <a:endParaRPr lang="nn-NO" sz="1800" b="0" i="0" u="none" strike="noStrike" kern="1200" baseline="0" dirty="0">
                        <a:solidFill>
                          <a:schemeClr val="dk1"/>
                        </a:solidFill>
                        <a:latin typeface="+mn-lt"/>
                        <a:ea typeface="+mn-ea"/>
                        <a:cs typeface="+mn-cs"/>
                      </a:endParaRPr>
                    </a:p>
                  </a:txBody>
                  <a:tcPr marL="31750" marR="31750" marT="19050" marB="19050" anchor="ctr"/>
                </a:tc>
                <a:extLst>
                  <a:ext uri="{0D108BD9-81ED-4DB2-BD59-A6C34878D82A}">
                    <a16:rowId xmlns:a16="http://schemas.microsoft.com/office/drawing/2014/main" val="1676844790"/>
                  </a:ext>
                </a:extLst>
              </a:tr>
            </a:tbl>
          </a:graphicData>
        </a:graphic>
      </p:graphicFrame>
      <p:pic>
        <p:nvPicPr>
          <p:cNvPr id="5" name="Image 4" descr="Une image contenant texte&#10;&#10;Description générée automatiquement">
            <a:extLst>
              <a:ext uri="{FF2B5EF4-FFF2-40B4-BE49-F238E27FC236}">
                <a16:creationId xmlns:a16="http://schemas.microsoft.com/office/drawing/2014/main" id="{373500B0-152C-47B5-B761-392E0BBB53B9}"/>
              </a:ext>
            </a:extLst>
          </p:cNvPr>
          <p:cNvPicPr>
            <a:picLocks noChangeAspect="1"/>
          </p:cNvPicPr>
          <p:nvPr/>
        </p:nvPicPr>
        <p:blipFill rotWithShape="1">
          <a:blip r:embed="rId2">
            <a:extLst>
              <a:ext uri="{28A0092B-C50C-407E-A947-70E740481C1C}">
                <a14:useLocalDpi xmlns:a14="http://schemas.microsoft.com/office/drawing/2010/main" val="0"/>
              </a:ext>
            </a:extLst>
          </a:blip>
          <a:srcRect l="18370"/>
          <a:stretch/>
        </p:blipFill>
        <p:spPr>
          <a:xfrm rot="5400000">
            <a:off x="9556791" y="173837"/>
            <a:ext cx="1800000" cy="1653811"/>
          </a:xfrm>
          <a:prstGeom prst="rect">
            <a:avLst/>
          </a:prstGeom>
          <a:ln>
            <a:solidFill>
              <a:srgbClr val="E729C7"/>
            </a:solidFill>
          </a:ln>
        </p:spPr>
      </p:pic>
      <p:sp>
        <p:nvSpPr>
          <p:cNvPr id="6" name="ZoneTexte 5">
            <a:extLst>
              <a:ext uri="{FF2B5EF4-FFF2-40B4-BE49-F238E27FC236}">
                <a16:creationId xmlns:a16="http://schemas.microsoft.com/office/drawing/2014/main" id="{22784306-3BBD-4FAE-B898-316255C42836}"/>
              </a:ext>
            </a:extLst>
          </p:cNvPr>
          <p:cNvSpPr txBox="1"/>
          <p:nvPr/>
        </p:nvSpPr>
        <p:spPr>
          <a:xfrm>
            <a:off x="9629885" y="2348641"/>
            <a:ext cx="1923077" cy="369332"/>
          </a:xfrm>
          <a:prstGeom prst="rect">
            <a:avLst/>
          </a:prstGeom>
          <a:noFill/>
        </p:spPr>
        <p:txBody>
          <a:bodyPr wrap="square">
            <a:spAutoFit/>
          </a:bodyPr>
          <a:lstStyle/>
          <a:p>
            <a:r>
              <a:rPr lang="fr-FR" dirty="0">
                <a:solidFill>
                  <a:srgbClr val="CCCC00"/>
                </a:solidFill>
              </a:rPr>
              <a:t>#acetylcholine</a:t>
            </a:r>
            <a:endParaRPr lang="fr-FR" dirty="0"/>
          </a:p>
        </p:txBody>
      </p:sp>
    </p:spTree>
    <p:extLst>
      <p:ext uri="{BB962C8B-B14F-4D97-AF65-F5344CB8AC3E}">
        <p14:creationId xmlns:p14="http://schemas.microsoft.com/office/powerpoint/2010/main" val="4290838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6FF87-27CC-4DF9-AEAA-3D347C657A1A}"/>
              </a:ext>
            </a:extLst>
          </p:cNvPr>
          <p:cNvSpPr>
            <a:spLocks noGrp="1"/>
          </p:cNvSpPr>
          <p:nvPr>
            <p:ph type="title"/>
          </p:nvPr>
        </p:nvSpPr>
        <p:spPr/>
        <p:txBody>
          <a:bodyPr/>
          <a:lstStyle/>
          <a:p>
            <a:pPr algn="l" fontAlgn="base"/>
            <a:r>
              <a:rPr lang="fr-FR" dirty="0"/>
              <a:t>NUITAREL</a:t>
            </a:r>
            <a:endParaRPr lang="fr-FR" b="1" i="0" dirty="0">
              <a:solidFill>
                <a:srgbClr val="464155"/>
              </a:solidFill>
              <a:effectLst/>
              <a:latin typeface="workSans-semi-bold"/>
            </a:endParaRPr>
          </a:p>
        </p:txBody>
      </p:sp>
      <p:graphicFrame>
        <p:nvGraphicFramePr>
          <p:cNvPr id="3" name="Tableau 3">
            <a:extLst>
              <a:ext uri="{FF2B5EF4-FFF2-40B4-BE49-F238E27FC236}">
                <a16:creationId xmlns:a16="http://schemas.microsoft.com/office/drawing/2014/main" id="{F136F166-3868-440D-B7E2-6623005DBF0E}"/>
              </a:ext>
            </a:extLst>
          </p:cNvPr>
          <p:cNvGraphicFramePr>
            <a:graphicFrameLocks noGrp="1"/>
          </p:cNvGraphicFramePr>
          <p:nvPr>
            <p:extLst>
              <p:ext uri="{D42A27DB-BD31-4B8C-83A1-F6EECF244321}">
                <p14:modId xmlns:p14="http://schemas.microsoft.com/office/powerpoint/2010/main" val="3984869332"/>
              </p:ext>
            </p:extLst>
          </p:nvPr>
        </p:nvGraphicFramePr>
        <p:xfrm>
          <a:off x="1115568" y="2756916"/>
          <a:ext cx="7790307" cy="2749762"/>
        </p:xfrm>
        <a:graphic>
          <a:graphicData uri="http://schemas.openxmlformats.org/drawingml/2006/table">
            <a:tbl>
              <a:tblPr firstRow="1" bandRow="1">
                <a:tableStyleId>{5C22544A-7EE6-4342-B048-85BDC9FD1C3A}</a:tableStyleId>
              </a:tblPr>
              <a:tblGrid>
                <a:gridCol w="3970782">
                  <a:extLst>
                    <a:ext uri="{9D8B030D-6E8A-4147-A177-3AD203B41FA5}">
                      <a16:colId xmlns:a16="http://schemas.microsoft.com/office/drawing/2014/main" val="3775018187"/>
                    </a:ext>
                  </a:extLst>
                </a:gridCol>
                <a:gridCol w="3819525">
                  <a:extLst>
                    <a:ext uri="{9D8B030D-6E8A-4147-A177-3AD203B41FA5}">
                      <a16:colId xmlns:a16="http://schemas.microsoft.com/office/drawing/2014/main" val="3667050895"/>
                    </a:ext>
                  </a:extLst>
                </a:gridCol>
              </a:tblGrid>
              <a:tr h="379984">
                <a:tc>
                  <a:txBody>
                    <a:bodyPr/>
                    <a:lstStyle/>
                    <a:p>
                      <a:r>
                        <a:rPr lang="fr-FR" dirty="0"/>
                        <a:t>Actifs</a:t>
                      </a:r>
                    </a:p>
                  </a:txBody>
                  <a:tcPr/>
                </a:tc>
                <a:tc>
                  <a:txBody>
                    <a:bodyPr/>
                    <a:lstStyle/>
                    <a:p>
                      <a:r>
                        <a:rPr lang="fr-FR" dirty="0"/>
                        <a:t>Quantité pour 2 gélules</a:t>
                      </a:r>
                    </a:p>
                  </a:txBody>
                  <a:tcPr/>
                </a:tc>
                <a:extLst>
                  <a:ext uri="{0D108BD9-81ED-4DB2-BD59-A6C34878D82A}">
                    <a16:rowId xmlns:a16="http://schemas.microsoft.com/office/drawing/2014/main" val="2137273203"/>
                  </a:ext>
                </a:extLst>
              </a:tr>
              <a:tr h="609558">
                <a:tc>
                  <a:txBody>
                    <a:bodyPr/>
                    <a:lstStyle/>
                    <a:p>
                      <a:pPr fontAlgn="ctr"/>
                      <a:r>
                        <a:rPr lang="fr-FR">
                          <a:effectLst/>
                          <a:latin typeface="Barlow"/>
                        </a:rPr>
                        <a:t>Extrait de griffonia</a:t>
                      </a:r>
                      <a:br>
                        <a:rPr lang="fr-FR">
                          <a:effectLst/>
                          <a:latin typeface="Barlow"/>
                        </a:rPr>
                      </a:br>
                      <a:r>
                        <a:rPr lang="fr-FR">
                          <a:effectLst/>
                          <a:latin typeface="Barlow"/>
                        </a:rPr>
                        <a:t>Dont 5 HTP</a:t>
                      </a:r>
                    </a:p>
                  </a:txBody>
                  <a:tcPr marL="31750" marR="31750" marT="19050" marB="19050" anchor="ctr"/>
                </a:tc>
                <a:tc>
                  <a:txBody>
                    <a:bodyPr/>
                    <a:lstStyle/>
                    <a:p>
                      <a:pPr algn="ctr" fontAlgn="ctr"/>
                      <a:r>
                        <a:rPr lang="fr-FR">
                          <a:effectLst/>
                          <a:latin typeface="Barlow"/>
                        </a:rPr>
                        <a:t>333 mg</a:t>
                      </a:r>
                      <a:br>
                        <a:rPr lang="fr-FR">
                          <a:effectLst/>
                          <a:latin typeface="Barlow"/>
                        </a:rPr>
                      </a:br>
                      <a:r>
                        <a:rPr lang="fr-FR">
                          <a:effectLst/>
                          <a:latin typeface="Barlow"/>
                        </a:rPr>
                        <a:t>100 mg</a:t>
                      </a:r>
                    </a:p>
                  </a:txBody>
                  <a:tcPr marL="31750" marR="31750" marT="19050" marB="19050" anchor="ctr"/>
                </a:tc>
                <a:extLst>
                  <a:ext uri="{0D108BD9-81ED-4DB2-BD59-A6C34878D82A}">
                    <a16:rowId xmlns:a16="http://schemas.microsoft.com/office/drawing/2014/main" val="3509519075"/>
                  </a:ext>
                </a:extLst>
              </a:tr>
              <a:tr h="324570">
                <a:tc>
                  <a:txBody>
                    <a:bodyPr/>
                    <a:lstStyle/>
                    <a:p>
                      <a:pPr fontAlgn="ctr"/>
                      <a:r>
                        <a:rPr lang="fr-FR" dirty="0">
                          <a:effectLst/>
                          <a:latin typeface="Barlow"/>
                        </a:rPr>
                        <a:t>Extrait de </a:t>
                      </a:r>
                      <a:r>
                        <a:rPr lang="fr-FR" b="1" dirty="0">
                          <a:effectLst/>
                          <a:latin typeface="Barlow"/>
                        </a:rPr>
                        <a:t>valériane</a:t>
                      </a:r>
                      <a:br>
                        <a:rPr lang="fr-FR" dirty="0">
                          <a:effectLst/>
                          <a:latin typeface="Barlow"/>
                        </a:rPr>
                      </a:br>
                      <a:r>
                        <a:rPr lang="fr-FR" dirty="0">
                          <a:effectLst/>
                          <a:latin typeface="Barlow"/>
                        </a:rPr>
                        <a:t>Dont acide </a:t>
                      </a:r>
                      <a:r>
                        <a:rPr lang="fr-FR" dirty="0" err="1">
                          <a:effectLst/>
                          <a:latin typeface="Barlow"/>
                        </a:rPr>
                        <a:t>valérénique</a:t>
                      </a:r>
                      <a:endParaRPr lang="fr-FR" dirty="0">
                        <a:effectLst/>
                        <a:latin typeface="Barlow"/>
                      </a:endParaRPr>
                    </a:p>
                  </a:txBody>
                  <a:tcPr marL="31750" marR="31750" marT="19050" marB="19050" anchor="ctr"/>
                </a:tc>
                <a:tc>
                  <a:txBody>
                    <a:bodyPr/>
                    <a:lstStyle/>
                    <a:p>
                      <a:pPr algn="ctr" fontAlgn="ctr"/>
                      <a:r>
                        <a:rPr lang="fr-FR" dirty="0">
                          <a:effectLst/>
                          <a:latin typeface="Barlow"/>
                        </a:rPr>
                        <a:t>128 mg</a:t>
                      </a:r>
                      <a:br>
                        <a:rPr lang="fr-FR" dirty="0">
                          <a:effectLst/>
                          <a:latin typeface="Barlow"/>
                        </a:rPr>
                      </a:br>
                      <a:r>
                        <a:rPr lang="fr-FR" dirty="0">
                          <a:effectLst/>
                          <a:latin typeface="Barlow"/>
                        </a:rPr>
                        <a:t>0,35 mg</a:t>
                      </a:r>
                    </a:p>
                  </a:txBody>
                  <a:tcPr marL="31750" marR="31750" marT="19050" marB="19050" anchor="ctr"/>
                </a:tc>
                <a:extLst>
                  <a:ext uri="{0D108BD9-81ED-4DB2-BD59-A6C34878D82A}">
                    <a16:rowId xmlns:a16="http://schemas.microsoft.com/office/drawing/2014/main" val="2127465715"/>
                  </a:ext>
                </a:extLst>
              </a:tr>
              <a:tr h="324570">
                <a:tc>
                  <a:txBody>
                    <a:bodyPr/>
                    <a:lstStyle/>
                    <a:p>
                      <a:pPr fontAlgn="ctr"/>
                      <a:r>
                        <a:rPr lang="fr-FR" dirty="0">
                          <a:effectLst/>
                          <a:latin typeface="Barlow"/>
                        </a:rPr>
                        <a:t>Extrait de luzerne, </a:t>
                      </a:r>
                      <a:r>
                        <a:rPr lang="fr-FR" dirty="0" err="1">
                          <a:effectLst/>
                          <a:latin typeface="Barlow"/>
                        </a:rPr>
                        <a:t>chlorella</a:t>
                      </a:r>
                      <a:r>
                        <a:rPr lang="fr-FR" dirty="0">
                          <a:effectLst/>
                          <a:latin typeface="Barlow"/>
                        </a:rPr>
                        <a:t> et riz</a:t>
                      </a:r>
                      <a:br>
                        <a:rPr lang="fr-FR" dirty="0">
                          <a:effectLst/>
                          <a:latin typeface="Barlow"/>
                        </a:rPr>
                      </a:br>
                      <a:r>
                        <a:rPr lang="fr-FR" dirty="0">
                          <a:effectLst/>
                          <a:latin typeface="Barlow"/>
                        </a:rPr>
                        <a:t>Dont </a:t>
                      </a:r>
                      <a:r>
                        <a:rPr lang="fr-FR" b="1" dirty="0">
                          <a:effectLst/>
                          <a:latin typeface="Barlow"/>
                        </a:rPr>
                        <a:t>mélatonine</a:t>
                      </a:r>
                    </a:p>
                  </a:txBody>
                  <a:tcPr marL="31750" marR="31750" marT="19050" marB="19050" anchor="ctr"/>
                </a:tc>
                <a:tc>
                  <a:txBody>
                    <a:bodyPr/>
                    <a:lstStyle/>
                    <a:p>
                      <a:pPr algn="ctr" fontAlgn="ctr"/>
                      <a:r>
                        <a:rPr lang="fr-FR">
                          <a:effectLst/>
                          <a:latin typeface="Barlow"/>
                        </a:rPr>
                        <a:t>100 mg</a:t>
                      </a:r>
                      <a:br>
                        <a:rPr lang="fr-FR">
                          <a:effectLst/>
                          <a:latin typeface="Barlow"/>
                        </a:rPr>
                      </a:br>
                      <a:r>
                        <a:rPr lang="fr-FR">
                          <a:effectLst/>
                          <a:latin typeface="Barlow"/>
                        </a:rPr>
                        <a:t>1 mg</a:t>
                      </a:r>
                    </a:p>
                  </a:txBody>
                  <a:tcPr marL="31750" marR="31750" marT="19050" marB="19050" anchor="ctr"/>
                </a:tc>
                <a:extLst>
                  <a:ext uri="{0D108BD9-81ED-4DB2-BD59-A6C34878D82A}">
                    <a16:rowId xmlns:a16="http://schemas.microsoft.com/office/drawing/2014/main" val="3215187209"/>
                  </a:ext>
                </a:extLst>
              </a:tr>
              <a:tr h="324570">
                <a:tc>
                  <a:txBody>
                    <a:bodyPr/>
                    <a:lstStyle/>
                    <a:p>
                      <a:pPr fontAlgn="ctr"/>
                      <a:r>
                        <a:rPr lang="fr-FR" dirty="0">
                          <a:effectLst/>
                          <a:latin typeface="Barlow"/>
                        </a:rPr>
                        <a:t>Extrait de </a:t>
                      </a:r>
                      <a:r>
                        <a:rPr lang="fr-FR" b="1" dirty="0">
                          <a:effectLst/>
                          <a:latin typeface="Barlow"/>
                        </a:rPr>
                        <a:t>passiflore</a:t>
                      </a:r>
                      <a:br>
                        <a:rPr lang="fr-FR" dirty="0">
                          <a:effectLst/>
                          <a:latin typeface="Barlow"/>
                        </a:rPr>
                      </a:br>
                      <a:r>
                        <a:rPr lang="fr-FR" dirty="0">
                          <a:effectLst/>
                          <a:latin typeface="Barlow"/>
                        </a:rPr>
                        <a:t>Dont </a:t>
                      </a:r>
                      <a:r>
                        <a:rPr lang="fr-FR" dirty="0" err="1">
                          <a:effectLst/>
                          <a:latin typeface="Barlow"/>
                        </a:rPr>
                        <a:t>vitexine</a:t>
                      </a:r>
                      <a:endParaRPr lang="fr-FR" dirty="0">
                        <a:effectLst/>
                        <a:latin typeface="Barlow"/>
                      </a:endParaRPr>
                    </a:p>
                  </a:txBody>
                  <a:tcPr marL="31750" marR="31750" marT="19050" marB="19050" anchor="ctr"/>
                </a:tc>
                <a:tc>
                  <a:txBody>
                    <a:bodyPr/>
                    <a:lstStyle/>
                    <a:p>
                      <a:pPr algn="ctr" fontAlgn="ctr"/>
                      <a:r>
                        <a:rPr lang="fr-FR" dirty="0">
                          <a:effectLst/>
                          <a:latin typeface="Barlow"/>
                        </a:rPr>
                        <a:t>80 mg</a:t>
                      </a:r>
                      <a:br>
                        <a:rPr lang="fr-FR" dirty="0">
                          <a:effectLst/>
                          <a:latin typeface="Barlow"/>
                        </a:rPr>
                      </a:br>
                      <a:r>
                        <a:rPr lang="fr-FR" dirty="0">
                          <a:effectLst/>
                          <a:latin typeface="Barlow"/>
                        </a:rPr>
                        <a:t>1,76 mg</a:t>
                      </a:r>
                    </a:p>
                  </a:txBody>
                  <a:tcPr marL="31750" marR="31750" marT="19050" marB="19050" anchor="ctr"/>
                </a:tc>
                <a:extLst>
                  <a:ext uri="{0D108BD9-81ED-4DB2-BD59-A6C34878D82A}">
                    <a16:rowId xmlns:a16="http://schemas.microsoft.com/office/drawing/2014/main" val="1551376552"/>
                  </a:ext>
                </a:extLst>
              </a:tr>
            </a:tbl>
          </a:graphicData>
        </a:graphic>
      </p:graphicFrame>
      <p:pic>
        <p:nvPicPr>
          <p:cNvPr id="5" name="Picture 2" descr="NUITARELNUIT_1">
            <a:hlinkClick r:id="rId2"/>
            <a:extLst>
              <a:ext uri="{FF2B5EF4-FFF2-40B4-BE49-F238E27FC236}">
                <a16:creationId xmlns:a16="http://schemas.microsoft.com/office/drawing/2014/main" id="{9C30AFCC-769E-43F9-AE6A-E296991027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3354" y="144515"/>
            <a:ext cx="1923078" cy="1800000"/>
          </a:xfrm>
          <a:prstGeom prst="rect">
            <a:avLst/>
          </a:prstGeom>
          <a:noFill/>
          <a:ln>
            <a:solidFill>
              <a:srgbClr val="E729C7"/>
            </a:solidFill>
          </a:ln>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7BC942B2-110B-4529-AFAD-40F7217CDF42}"/>
              </a:ext>
            </a:extLst>
          </p:cNvPr>
          <p:cNvSpPr txBox="1"/>
          <p:nvPr/>
        </p:nvSpPr>
        <p:spPr>
          <a:xfrm>
            <a:off x="10030633" y="2204466"/>
            <a:ext cx="1138805" cy="369332"/>
          </a:xfrm>
          <a:prstGeom prst="rect">
            <a:avLst/>
          </a:prstGeom>
          <a:noFill/>
        </p:spPr>
        <p:txBody>
          <a:bodyPr wrap="square">
            <a:spAutoFit/>
          </a:bodyPr>
          <a:lstStyle/>
          <a:p>
            <a:r>
              <a:rPr lang="fr-FR" dirty="0">
                <a:solidFill>
                  <a:srgbClr val="00B0F0"/>
                </a:solidFill>
              </a:rPr>
              <a:t>#GABA</a:t>
            </a:r>
            <a:endParaRPr lang="fr-FR" dirty="0"/>
          </a:p>
        </p:txBody>
      </p:sp>
      <p:sp>
        <p:nvSpPr>
          <p:cNvPr id="7" name="ZoneTexte 6">
            <a:extLst>
              <a:ext uri="{FF2B5EF4-FFF2-40B4-BE49-F238E27FC236}">
                <a16:creationId xmlns:a16="http://schemas.microsoft.com/office/drawing/2014/main" id="{EB7FBF5C-F3D2-4EC4-880D-A259BB8728A8}"/>
              </a:ext>
            </a:extLst>
          </p:cNvPr>
          <p:cNvSpPr txBox="1"/>
          <p:nvPr/>
        </p:nvSpPr>
        <p:spPr>
          <a:xfrm>
            <a:off x="10030633" y="2572250"/>
            <a:ext cx="1516813" cy="369332"/>
          </a:xfrm>
          <a:prstGeom prst="rect">
            <a:avLst/>
          </a:prstGeom>
          <a:noFill/>
        </p:spPr>
        <p:txBody>
          <a:bodyPr wrap="square">
            <a:spAutoFit/>
          </a:bodyPr>
          <a:lstStyle/>
          <a:p>
            <a:r>
              <a:rPr lang="fr-FR" dirty="0">
                <a:solidFill>
                  <a:srgbClr val="002060"/>
                </a:solidFill>
              </a:rPr>
              <a:t>#serotonine</a:t>
            </a:r>
            <a:endParaRPr lang="fr-FR" dirty="0"/>
          </a:p>
        </p:txBody>
      </p:sp>
    </p:spTree>
    <p:extLst>
      <p:ext uri="{BB962C8B-B14F-4D97-AF65-F5344CB8AC3E}">
        <p14:creationId xmlns:p14="http://schemas.microsoft.com/office/powerpoint/2010/main" val="30876818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6FF87-27CC-4DF9-AEAA-3D347C657A1A}"/>
              </a:ext>
            </a:extLst>
          </p:cNvPr>
          <p:cNvSpPr>
            <a:spLocks noGrp="1"/>
          </p:cNvSpPr>
          <p:nvPr>
            <p:ph type="title"/>
          </p:nvPr>
        </p:nvSpPr>
        <p:spPr/>
        <p:txBody>
          <a:bodyPr/>
          <a:lstStyle/>
          <a:p>
            <a:pPr algn="l" fontAlgn="base"/>
            <a:r>
              <a:rPr lang="fr-FR" dirty="0"/>
              <a:t>PASSIFLORE BIO</a:t>
            </a:r>
            <a:endParaRPr lang="fr-FR" b="1" i="0" dirty="0">
              <a:solidFill>
                <a:srgbClr val="464155"/>
              </a:solidFill>
              <a:effectLst/>
              <a:latin typeface="workSans-semi-bold"/>
            </a:endParaRPr>
          </a:p>
        </p:txBody>
      </p:sp>
      <p:graphicFrame>
        <p:nvGraphicFramePr>
          <p:cNvPr id="3" name="Tableau 3">
            <a:extLst>
              <a:ext uri="{FF2B5EF4-FFF2-40B4-BE49-F238E27FC236}">
                <a16:creationId xmlns:a16="http://schemas.microsoft.com/office/drawing/2014/main" id="{F136F166-3868-440D-B7E2-6623005DBF0E}"/>
              </a:ext>
            </a:extLst>
          </p:cNvPr>
          <p:cNvGraphicFramePr>
            <a:graphicFrameLocks noGrp="1"/>
          </p:cNvGraphicFramePr>
          <p:nvPr>
            <p:extLst>
              <p:ext uri="{D42A27DB-BD31-4B8C-83A1-F6EECF244321}">
                <p14:modId xmlns:p14="http://schemas.microsoft.com/office/powerpoint/2010/main" val="1648624766"/>
              </p:ext>
            </p:extLst>
          </p:nvPr>
        </p:nvGraphicFramePr>
        <p:xfrm>
          <a:off x="942975" y="2204466"/>
          <a:ext cx="8401050" cy="1072134"/>
        </p:xfrm>
        <a:graphic>
          <a:graphicData uri="http://schemas.openxmlformats.org/drawingml/2006/table">
            <a:tbl>
              <a:tblPr firstRow="1" bandRow="1">
                <a:tableStyleId>{5C22544A-7EE6-4342-B048-85BDC9FD1C3A}</a:tableStyleId>
              </a:tblPr>
              <a:tblGrid>
                <a:gridCol w="5200650">
                  <a:extLst>
                    <a:ext uri="{9D8B030D-6E8A-4147-A177-3AD203B41FA5}">
                      <a16:colId xmlns:a16="http://schemas.microsoft.com/office/drawing/2014/main" val="3775018187"/>
                    </a:ext>
                  </a:extLst>
                </a:gridCol>
                <a:gridCol w="3200400">
                  <a:extLst>
                    <a:ext uri="{9D8B030D-6E8A-4147-A177-3AD203B41FA5}">
                      <a16:colId xmlns:a16="http://schemas.microsoft.com/office/drawing/2014/main" val="3667050895"/>
                    </a:ext>
                  </a:extLst>
                </a:gridCol>
              </a:tblGrid>
              <a:tr h="379984">
                <a:tc>
                  <a:txBody>
                    <a:bodyPr/>
                    <a:lstStyle/>
                    <a:p>
                      <a:r>
                        <a:rPr lang="fr-FR" dirty="0"/>
                        <a:t>Actifs</a:t>
                      </a:r>
                    </a:p>
                  </a:txBody>
                  <a:tcPr/>
                </a:tc>
                <a:tc>
                  <a:txBody>
                    <a:bodyPr/>
                    <a:lstStyle/>
                    <a:p>
                      <a:r>
                        <a:rPr lang="fr-FR" dirty="0"/>
                        <a:t>Quantité/gélule</a:t>
                      </a:r>
                    </a:p>
                  </a:txBody>
                  <a:tcPr/>
                </a:tc>
                <a:extLst>
                  <a:ext uri="{0D108BD9-81ED-4DB2-BD59-A6C34878D82A}">
                    <a16:rowId xmlns:a16="http://schemas.microsoft.com/office/drawing/2014/main" val="2137273203"/>
                  </a:ext>
                </a:extLst>
              </a:tr>
              <a:tr h="692150">
                <a:tc>
                  <a:txBody>
                    <a:bodyPr/>
                    <a:lstStyle/>
                    <a:p>
                      <a:r>
                        <a:rPr lang="fr-FR" sz="1800" b="0" i="0" u="none" strike="noStrike" kern="1200" baseline="0" dirty="0">
                          <a:solidFill>
                            <a:schemeClr val="dk1"/>
                          </a:solidFill>
                          <a:latin typeface="+mn-lt"/>
                          <a:ea typeface="+mn-ea"/>
                          <a:cs typeface="+mn-cs"/>
                        </a:rPr>
                        <a:t>Partie aérienne- Passiflore</a:t>
                      </a:r>
                    </a:p>
                  </a:txBody>
                  <a:tcPr marL="31750" marR="31750" marT="19050" marB="190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u="none" strike="noStrike" kern="1200" baseline="0" dirty="0">
                          <a:solidFill>
                            <a:schemeClr val="dk1"/>
                          </a:solidFill>
                          <a:latin typeface="+mn-lt"/>
                          <a:ea typeface="+mn-ea"/>
                          <a:cs typeface="+mn-cs"/>
                        </a:rPr>
                        <a:t>300 mg		</a:t>
                      </a:r>
                    </a:p>
                  </a:txBody>
                  <a:tcPr marL="31750" marR="31750" marT="19050" marB="19050" anchor="ctr"/>
                </a:tc>
                <a:extLst>
                  <a:ext uri="{0D108BD9-81ED-4DB2-BD59-A6C34878D82A}">
                    <a16:rowId xmlns:a16="http://schemas.microsoft.com/office/drawing/2014/main" val="3509519075"/>
                  </a:ext>
                </a:extLst>
              </a:tr>
            </a:tbl>
          </a:graphicData>
        </a:graphic>
      </p:graphicFrame>
      <p:pic>
        <p:nvPicPr>
          <p:cNvPr id="5" name="Image 4" descr="Une image contenant texte, bidon&#10;&#10;Description générée automatiquement">
            <a:extLst>
              <a:ext uri="{FF2B5EF4-FFF2-40B4-BE49-F238E27FC236}">
                <a16:creationId xmlns:a16="http://schemas.microsoft.com/office/drawing/2014/main" id="{795E9AE7-68F4-4315-A7DB-536EC40BDEAA}"/>
              </a:ext>
            </a:extLst>
          </p:cNvPr>
          <p:cNvPicPr>
            <a:picLocks noChangeAspect="1"/>
          </p:cNvPicPr>
          <p:nvPr/>
        </p:nvPicPr>
        <p:blipFill rotWithShape="1">
          <a:blip r:embed="rId2">
            <a:extLst>
              <a:ext uri="{28A0092B-C50C-407E-A947-70E740481C1C}">
                <a14:useLocalDpi xmlns:a14="http://schemas.microsoft.com/office/drawing/2010/main" val="0"/>
              </a:ext>
            </a:extLst>
          </a:blip>
          <a:srcRect l="11923" r="2449"/>
          <a:stretch/>
        </p:blipFill>
        <p:spPr>
          <a:xfrm rot="5400000">
            <a:off x="9481159" y="230896"/>
            <a:ext cx="1800000" cy="1576557"/>
          </a:xfrm>
          <a:prstGeom prst="rect">
            <a:avLst/>
          </a:prstGeom>
          <a:ln>
            <a:solidFill>
              <a:srgbClr val="E729C7"/>
            </a:solidFill>
          </a:ln>
        </p:spPr>
      </p:pic>
      <p:sp>
        <p:nvSpPr>
          <p:cNvPr id="6" name="ZoneTexte 5">
            <a:extLst>
              <a:ext uri="{FF2B5EF4-FFF2-40B4-BE49-F238E27FC236}">
                <a16:creationId xmlns:a16="http://schemas.microsoft.com/office/drawing/2014/main" id="{B603641E-D0EE-434F-9395-C57216BAB351}"/>
              </a:ext>
            </a:extLst>
          </p:cNvPr>
          <p:cNvSpPr txBox="1"/>
          <p:nvPr/>
        </p:nvSpPr>
        <p:spPr>
          <a:xfrm>
            <a:off x="10030633" y="2204466"/>
            <a:ext cx="1138805" cy="369332"/>
          </a:xfrm>
          <a:prstGeom prst="rect">
            <a:avLst/>
          </a:prstGeom>
          <a:noFill/>
        </p:spPr>
        <p:txBody>
          <a:bodyPr wrap="square">
            <a:spAutoFit/>
          </a:bodyPr>
          <a:lstStyle/>
          <a:p>
            <a:r>
              <a:rPr lang="fr-FR" dirty="0">
                <a:solidFill>
                  <a:srgbClr val="00B0F0"/>
                </a:solidFill>
              </a:rPr>
              <a:t>#GABA</a:t>
            </a:r>
            <a:endParaRPr lang="fr-FR" dirty="0"/>
          </a:p>
        </p:txBody>
      </p:sp>
    </p:spTree>
    <p:extLst>
      <p:ext uri="{BB962C8B-B14F-4D97-AF65-F5344CB8AC3E}">
        <p14:creationId xmlns:p14="http://schemas.microsoft.com/office/powerpoint/2010/main" val="1304442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6FF87-27CC-4DF9-AEAA-3D347C657A1A}"/>
              </a:ext>
            </a:extLst>
          </p:cNvPr>
          <p:cNvSpPr>
            <a:spLocks noGrp="1"/>
          </p:cNvSpPr>
          <p:nvPr>
            <p:ph type="title"/>
          </p:nvPr>
        </p:nvSpPr>
        <p:spPr/>
        <p:txBody>
          <a:bodyPr/>
          <a:lstStyle/>
          <a:p>
            <a:pPr algn="l" fontAlgn="base"/>
            <a:r>
              <a:rPr lang="fr-FR" dirty="0"/>
              <a:t>MELATONINE</a:t>
            </a:r>
            <a:endParaRPr lang="fr-FR" b="1" i="0" dirty="0">
              <a:solidFill>
                <a:srgbClr val="464155"/>
              </a:solidFill>
              <a:effectLst/>
              <a:latin typeface="workSans-semi-bold"/>
            </a:endParaRPr>
          </a:p>
        </p:txBody>
      </p:sp>
      <p:graphicFrame>
        <p:nvGraphicFramePr>
          <p:cNvPr id="3" name="Tableau 3">
            <a:extLst>
              <a:ext uri="{FF2B5EF4-FFF2-40B4-BE49-F238E27FC236}">
                <a16:creationId xmlns:a16="http://schemas.microsoft.com/office/drawing/2014/main" id="{F136F166-3868-440D-B7E2-6623005DBF0E}"/>
              </a:ext>
            </a:extLst>
          </p:cNvPr>
          <p:cNvGraphicFramePr>
            <a:graphicFrameLocks noGrp="1"/>
          </p:cNvGraphicFramePr>
          <p:nvPr>
            <p:extLst>
              <p:ext uri="{D42A27DB-BD31-4B8C-83A1-F6EECF244321}">
                <p14:modId xmlns:p14="http://schemas.microsoft.com/office/powerpoint/2010/main" val="1497408139"/>
              </p:ext>
            </p:extLst>
          </p:nvPr>
        </p:nvGraphicFramePr>
        <p:xfrm>
          <a:off x="942975" y="2204466"/>
          <a:ext cx="8401050" cy="1072134"/>
        </p:xfrm>
        <a:graphic>
          <a:graphicData uri="http://schemas.openxmlformats.org/drawingml/2006/table">
            <a:tbl>
              <a:tblPr firstRow="1" bandRow="1">
                <a:tableStyleId>{5C22544A-7EE6-4342-B048-85BDC9FD1C3A}</a:tableStyleId>
              </a:tblPr>
              <a:tblGrid>
                <a:gridCol w="5200650">
                  <a:extLst>
                    <a:ext uri="{9D8B030D-6E8A-4147-A177-3AD203B41FA5}">
                      <a16:colId xmlns:a16="http://schemas.microsoft.com/office/drawing/2014/main" val="3775018187"/>
                    </a:ext>
                  </a:extLst>
                </a:gridCol>
                <a:gridCol w="3200400">
                  <a:extLst>
                    <a:ext uri="{9D8B030D-6E8A-4147-A177-3AD203B41FA5}">
                      <a16:colId xmlns:a16="http://schemas.microsoft.com/office/drawing/2014/main" val="3667050895"/>
                    </a:ext>
                  </a:extLst>
                </a:gridCol>
              </a:tblGrid>
              <a:tr h="379984">
                <a:tc>
                  <a:txBody>
                    <a:bodyPr/>
                    <a:lstStyle/>
                    <a:p>
                      <a:r>
                        <a:rPr lang="fr-FR" dirty="0"/>
                        <a:t>Actifs</a:t>
                      </a:r>
                    </a:p>
                  </a:txBody>
                  <a:tcPr/>
                </a:tc>
                <a:tc>
                  <a:txBody>
                    <a:bodyPr/>
                    <a:lstStyle/>
                    <a:p>
                      <a:r>
                        <a:rPr lang="fr-FR" dirty="0"/>
                        <a:t>Quantité/gélule</a:t>
                      </a:r>
                    </a:p>
                  </a:txBody>
                  <a:tcPr/>
                </a:tc>
                <a:extLst>
                  <a:ext uri="{0D108BD9-81ED-4DB2-BD59-A6C34878D82A}">
                    <a16:rowId xmlns:a16="http://schemas.microsoft.com/office/drawing/2014/main" val="2137273203"/>
                  </a:ext>
                </a:extLst>
              </a:tr>
              <a:tr h="692150">
                <a:tc>
                  <a:txBody>
                    <a:bodyPr/>
                    <a:lstStyle/>
                    <a:p>
                      <a:r>
                        <a:rPr lang="fr-FR" sz="1800" b="0" i="0" u="none" strike="noStrike" kern="1200" baseline="0" dirty="0">
                          <a:solidFill>
                            <a:schemeClr val="dk1"/>
                          </a:solidFill>
                          <a:latin typeface="+mn-lt"/>
                          <a:ea typeface="+mn-ea"/>
                          <a:cs typeface="+mn-cs"/>
                        </a:rPr>
                        <a:t>Mélatonine</a:t>
                      </a:r>
                    </a:p>
                  </a:txBody>
                  <a:tcPr marL="31750" marR="31750" marT="19050" marB="190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u="none" strike="noStrike" kern="1200" baseline="0" dirty="0">
                          <a:solidFill>
                            <a:schemeClr val="dk1"/>
                          </a:solidFill>
                          <a:latin typeface="+mn-lt"/>
                          <a:ea typeface="+mn-ea"/>
                          <a:cs typeface="+mn-cs"/>
                        </a:rPr>
                        <a:t>1,8 mg		</a:t>
                      </a:r>
                    </a:p>
                  </a:txBody>
                  <a:tcPr marL="31750" marR="31750" marT="19050" marB="19050" anchor="ctr"/>
                </a:tc>
                <a:extLst>
                  <a:ext uri="{0D108BD9-81ED-4DB2-BD59-A6C34878D82A}">
                    <a16:rowId xmlns:a16="http://schemas.microsoft.com/office/drawing/2014/main" val="3509519075"/>
                  </a:ext>
                </a:extLst>
              </a:tr>
            </a:tbl>
          </a:graphicData>
        </a:graphic>
      </p:graphicFrame>
      <p:pic>
        <p:nvPicPr>
          <p:cNvPr id="6" name="Image 5" descr="Une image contenant texte, intérieur&#10;&#10;Description générée automatiquement">
            <a:extLst>
              <a:ext uri="{FF2B5EF4-FFF2-40B4-BE49-F238E27FC236}">
                <a16:creationId xmlns:a16="http://schemas.microsoft.com/office/drawing/2014/main" id="{C21316B9-1197-435E-834A-3A7956CDD6B1}"/>
              </a:ext>
            </a:extLst>
          </p:cNvPr>
          <p:cNvPicPr>
            <a:picLocks noChangeAspect="1"/>
          </p:cNvPicPr>
          <p:nvPr/>
        </p:nvPicPr>
        <p:blipFill rotWithShape="1">
          <a:blip r:embed="rId2">
            <a:extLst>
              <a:ext uri="{28A0092B-C50C-407E-A947-70E740481C1C}">
                <a14:useLocalDpi xmlns:a14="http://schemas.microsoft.com/office/drawing/2010/main" val="0"/>
              </a:ext>
            </a:extLst>
          </a:blip>
          <a:srcRect l="8101" r="3750"/>
          <a:stretch/>
        </p:blipFill>
        <p:spPr>
          <a:xfrm rot="5400000">
            <a:off x="9410676" y="243893"/>
            <a:ext cx="1800000" cy="1531512"/>
          </a:xfrm>
          <a:prstGeom prst="rect">
            <a:avLst/>
          </a:prstGeom>
          <a:ln>
            <a:solidFill>
              <a:srgbClr val="E729C7"/>
            </a:solidFill>
          </a:ln>
        </p:spPr>
      </p:pic>
      <p:sp>
        <p:nvSpPr>
          <p:cNvPr id="5" name="ZoneTexte 4">
            <a:extLst>
              <a:ext uri="{FF2B5EF4-FFF2-40B4-BE49-F238E27FC236}">
                <a16:creationId xmlns:a16="http://schemas.microsoft.com/office/drawing/2014/main" id="{82A6728E-8F94-4601-8591-0AF8B99E4462}"/>
              </a:ext>
            </a:extLst>
          </p:cNvPr>
          <p:cNvSpPr txBox="1"/>
          <p:nvPr/>
        </p:nvSpPr>
        <p:spPr>
          <a:xfrm>
            <a:off x="10030633" y="2204466"/>
            <a:ext cx="1138805" cy="369332"/>
          </a:xfrm>
          <a:prstGeom prst="rect">
            <a:avLst/>
          </a:prstGeom>
          <a:noFill/>
        </p:spPr>
        <p:txBody>
          <a:bodyPr wrap="square">
            <a:spAutoFit/>
          </a:bodyPr>
          <a:lstStyle/>
          <a:p>
            <a:r>
              <a:rPr lang="fr-FR" dirty="0">
                <a:solidFill>
                  <a:srgbClr val="00B0F0"/>
                </a:solidFill>
              </a:rPr>
              <a:t>#GABA</a:t>
            </a:r>
            <a:endParaRPr lang="fr-FR" dirty="0"/>
          </a:p>
        </p:txBody>
      </p:sp>
      <p:sp>
        <p:nvSpPr>
          <p:cNvPr id="7" name="ZoneTexte 6">
            <a:extLst>
              <a:ext uri="{FF2B5EF4-FFF2-40B4-BE49-F238E27FC236}">
                <a16:creationId xmlns:a16="http://schemas.microsoft.com/office/drawing/2014/main" id="{A3E3411F-14DC-40B1-B6BD-2AFE92F9B0EC}"/>
              </a:ext>
            </a:extLst>
          </p:cNvPr>
          <p:cNvSpPr txBox="1"/>
          <p:nvPr/>
        </p:nvSpPr>
        <p:spPr>
          <a:xfrm>
            <a:off x="10030633" y="2573798"/>
            <a:ext cx="1516813" cy="369332"/>
          </a:xfrm>
          <a:prstGeom prst="rect">
            <a:avLst/>
          </a:prstGeom>
          <a:noFill/>
        </p:spPr>
        <p:txBody>
          <a:bodyPr wrap="square">
            <a:spAutoFit/>
          </a:bodyPr>
          <a:lstStyle/>
          <a:p>
            <a:r>
              <a:rPr lang="fr-FR" dirty="0">
                <a:solidFill>
                  <a:srgbClr val="002060"/>
                </a:solidFill>
              </a:rPr>
              <a:t>#serotonine</a:t>
            </a:r>
            <a:endParaRPr lang="fr-FR" dirty="0"/>
          </a:p>
        </p:txBody>
      </p:sp>
    </p:spTree>
    <p:extLst>
      <p:ext uri="{BB962C8B-B14F-4D97-AF65-F5344CB8AC3E}">
        <p14:creationId xmlns:p14="http://schemas.microsoft.com/office/powerpoint/2010/main" val="916408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6FF87-27CC-4DF9-AEAA-3D347C657A1A}"/>
              </a:ext>
            </a:extLst>
          </p:cNvPr>
          <p:cNvSpPr>
            <a:spLocks noGrp="1"/>
          </p:cNvSpPr>
          <p:nvPr>
            <p:ph type="title"/>
          </p:nvPr>
        </p:nvSpPr>
        <p:spPr/>
        <p:txBody>
          <a:bodyPr/>
          <a:lstStyle/>
          <a:p>
            <a:pPr algn="l" fontAlgn="base"/>
            <a:r>
              <a:rPr lang="fr-FR" dirty="0"/>
              <a:t>L-GLUTAMINE</a:t>
            </a:r>
            <a:endParaRPr lang="fr-FR" b="1" i="0" dirty="0">
              <a:solidFill>
                <a:srgbClr val="464155"/>
              </a:solidFill>
              <a:effectLst/>
              <a:latin typeface="workSans-semi-bold"/>
            </a:endParaRPr>
          </a:p>
        </p:txBody>
      </p:sp>
      <p:graphicFrame>
        <p:nvGraphicFramePr>
          <p:cNvPr id="3" name="Tableau 3">
            <a:extLst>
              <a:ext uri="{FF2B5EF4-FFF2-40B4-BE49-F238E27FC236}">
                <a16:creationId xmlns:a16="http://schemas.microsoft.com/office/drawing/2014/main" id="{F136F166-3868-440D-B7E2-6623005DBF0E}"/>
              </a:ext>
            </a:extLst>
          </p:cNvPr>
          <p:cNvGraphicFramePr>
            <a:graphicFrameLocks noGrp="1"/>
          </p:cNvGraphicFramePr>
          <p:nvPr>
            <p:extLst>
              <p:ext uri="{D42A27DB-BD31-4B8C-83A1-F6EECF244321}">
                <p14:modId xmlns:p14="http://schemas.microsoft.com/office/powerpoint/2010/main" val="2410734933"/>
              </p:ext>
            </p:extLst>
          </p:nvPr>
        </p:nvGraphicFramePr>
        <p:xfrm>
          <a:off x="942975" y="2204466"/>
          <a:ext cx="8401050" cy="1072134"/>
        </p:xfrm>
        <a:graphic>
          <a:graphicData uri="http://schemas.openxmlformats.org/drawingml/2006/table">
            <a:tbl>
              <a:tblPr firstRow="1" bandRow="1">
                <a:tableStyleId>{5C22544A-7EE6-4342-B048-85BDC9FD1C3A}</a:tableStyleId>
              </a:tblPr>
              <a:tblGrid>
                <a:gridCol w="5200650">
                  <a:extLst>
                    <a:ext uri="{9D8B030D-6E8A-4147-A177-3AD203B41FA5}">
                      <a16:colId xmlns:a16="http://schemas.microsoft.com/office/drawing/2014/main" val="3775018187"/>
                    </a:ext>
                  </a:extLst>
                </a:gridCol>
                <a:gridCol w="3200400">
                  <a:extLst>
                    <a:ext uri="{9D8B030D-6E8A-4147-A177-3AD203B41FA5}">
                      <a16:colId xmlns:a16="http://schemas.microsoft.com/office/drawing/2014/main" val="3667050895"/>
                    </a:ext>
                  </a:extLst>
                </a:gridCol>
              </a:tblGrid>
              <a:tr h="379984">
                <a:tc>
                  <a:txBody>
                    <a:bodyPr/>
                    <a:lstStyle/>
                    <a:p>
                      <a:r>
                        <a:rPr lang="fr-FR" dirty="0"/>
                        <a:t>Actifs</a:t>
                      </a:r>
                    </a:p>
                  </a:txBody>
                  <a:tcPr/>
                </a:tc>
                <a:tc>
                  <a:txBody>
                    <a:bodyPr/>
                    <a:lstStyle/>
                    <a:p>
                      <a:r>
                        <a:rPr lang="fr-FR" dirty="0"/>
                        <a:t>Quantité/sachet</a:t>
                      </a:r>
                    </a:p>
                  </a:txBody>
                  <a:tcPr/>
                </a:tc>
                <a:extLst>
                  <a:ext uri="{0D108BD9-81ED-4DB2-BD59-A6C34878D82A}">
                    <a16:rowId xmlns:a16="http://schemas.microsoft.com/office/drawing/2014/main" val="2137273203"/>
                  </a:ext>
                </a:extLst>
              </a:tr>
              <a:tr h="692150">
                <a:tc>
                  <a:txBody>
                    <a:bodyPr/>
                    <a:lstStyle/>
                    <a:p>
                      <a:r>
                        <a:rPr lang="fr-FR" sz="1800" b="0" i="0" kern="1200" dirty="0">
                          <a:solidFill>
                            <a:schemeClr val="dk1"/>
                          </a:solidFill>
                          <a:effectLst/>
                          <a:latin typeface="+mn-lt"/>
                          <a:ea typeface="+mn-ea"/>
                          <a:cs typeface="+mn-cs"/>
                        </a:rPr>
                        <a:t>L-glutamine</a:t>
                      </a:r>
                      <a:endParaRPr lang="fr-FR" sz="1800" b="0" i="0" u="none" strike="noStrike" kern="1200" baseline="0" dirty="0">
                        <a:solidFill>
                          <a:schemeClr val="dk1"/>
                        </a:solidFill>
                        <a:latin typeface="+mn-lt"/>
                        <a:ea typeface="+mn-ea"/>
                        <a:cs typeface="+mn-cs"/>
                      </a:endParaRPr>
                    </a:p>
                  </a:txBody>
                  <a:tcPr marL="31750" marR="31750" marT="19050" marB="190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u="none" strike="noStrike" kern="1200" baseline="0" dirty="0">
                          <a:solidFill>
                            <a:schemeClr val="dk1"/>
                          </a:solidFill>
                          <a:latin typeface="+mn-lt"/>
                          <a:ea typeface="+mn-ea"/>
                          <a:cs typeface="+mn-cs"/>
                        </a:rPr>
                        <a:t>5000 mg		</a:t>
                      </a:r>
                    </a:p>
                  </a:txBody>
                  <a:tcPr marL="31750" marR="31750" marT="19050" marB="19050" anchor="ctr"/>
                </a:tc>
                <a:extLst>
                  <a:ext uri="{0D108BD9-81ED-4DB2-BD59-A6C34878D82A}">
                    <a16:rowId xmlns:a16="http://schemas.microsoft.com/office/drawing/2014/main" val="3509519075"/>
                  </a:ext>
                </a:extLst>
              </a:tr>
            </a:tbl>
          </a:graphicData>
        </a:graphic>
      </p:graphicFrame>
      <p:pic>
        <p:nvPicPr>
          <p:cNvPr id="5" name="Picture 4" descr="L.GLUTAMINELG_1">
            <a:hlinkClick r:id="rId2"/>
            <a:extLst>
              <a:ext uri="{FF2B5EF4-FFF2-40B4-BE49-F238E27FC236}">
                <a16:creationId xmlns:a16="http://schemas.microsoft.com/office/drawing/2014/main" id="{89FE7F0E-3810-4538-97D7-3412EA910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2010" y="166341"/>
            <a:ext cx="1923078" cy="1800000"/>
          </a:xfrm>
          <a:prstGeom prst="rect">
            <a:avLst/>
          </a:prstGeom>
          <a:noFill/>
          <a:ln>
            <a:solidFill>
              <a:srgbClr val="E729C7"/>
            </a:solidFill>
          </a:ln>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2C1A36DC-FF4D-4CBD-8A51-36D65C06CBC1}"/>
              </a:ext>
            </a:extLst>
          </p:cNvPr>
          <p:cNvSpPr txBox="1"/>
          <p:nvPr/>
        </p:nvSpPr>
        <p:spPr>
          <a:xfrm>
            <a:off x="10030633" y="2204466"/>
            <a:ext cx="1138805" cy="369332"/>
          </a:xfrm>
          <a:prstGeom prst="rect">
            <a:avLst/>
          </a:prstGeom>
          <a:noFill/>
        </p:spPr>
        <p:txBody>
          <a:bodyPr wrap="square">
            <a:spAutoFit/>
          </a:bodyPr>
          <a:lstStyle/>
          <a:p>
            <a:r>
              <a:rPr lang="fr-FR" dirty="0">
                <a:solidFill>
                  <a:srgbClr val="00B0F0"/>
                </a:solidFill>
              </a:rPr>
              <a:t>#GABA</a:t>
            </a:r>
            <a:endParaRPr lang="fr-FR" dirty="0"/>
          </a:p>
        </p:txBody>
      </p:sp>
    </p:spTree>
    <p:extLst>
      <p:ext uri="{BB962C8B-B14F-4D97-AF65-F5344CB8AC3E}">
        <p14:creationId xmlns:p14="http://schemas.microsoft.com/office/powerpoint/2010/main" val="1754642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585829-222B-44E0-965E-E9E950B006BB}"/>
              </a:ext>
            </a:extLst>
          </p:cNvPr>
          <p:cNvSpPr>
            <a:spLocks noGrp="1"/>
          </p:cNvSpPr>
          <p:nvPr>
            <p:ph type="title"/>
          </p:nvPr>
        </p:nvSpPr>
        <p:spPr/>
        <p:txBody>
          <a:bodyPr>
            <a:normAutofit/>
          </a:bodyPr>
          <a:lstStyle/>
          <a:p>
            <a:r>
              <a:rPr lang="fr-FR" dirty="0">
                <a:solidFill>
                  <a:srgbClr val="FF0066"/>
                </a:solidFill>
              </a:rPr>
              <a:t>Dopamine</a:t>
            </a:r>
          </a:p>
        </p:txBody>
      </p:sp>
      <p:graphicFrame>
        <p:nvGraphicFramePr>
          <p:cNvPr id="7" name="Tableau 7">
            <a:extLst>
              <a:ext uri="{FF2B5EF4-FFF2-40B4-BE49-F238E27FC236}">
                <a16:creationId xmlns:a16="http://schemas.microsoft.com/office/drawing/2014/main" id="{63539F16-5EF7-4903-AC94-0C229B9733B9}"/>
              </a:ext>
            </a:extLst>
          </p:cNvPr>
          <p:cNvGraphicFramePr>
            <a:graphicFrameLocks noGrp="1"/>
          </p:cNvGraphicFramePr>
          <p:nvPr>
            <p:ph idx="1"/>
            <p:extLst>
              <p:ext uri="{D42A27DB-BD31-4B8C-83A1-F6EECF244321}">
                <p14:modId xmlns:p14="http://schemas.microsoft.com/office/powerpoint/2010/main" val="2036548418"/>
              </p:ext>
            </p:extLst>
          </p:nvPr>
        </p:nvGraphicFramePr>
        <p:xfrm>
          <a:off x="562062" y="2416029"/>
          <a:ext cx="11174136" cy="3373214"/>
        </p:xfrm>
        <a:graphic>
          <a:graphicData uri="http://schemas.openxmlformats.org/drawingml/2006/table">
            <a:tbl>
              <a:tblPr firstRow="1" bandRow="1">
                <a:tableStyleId>{5C22544A-7EE6-4342-B048-85BDC9FD1C3A}</a:tableStyleId>
              </a:tblPr>
              <a:tblGrid>
                <a:gridCol w="3409708">
                  <a:extLst>
                    <a:ext uri="{9D8B030D-6E8A-4147-A177-3AD203B41FA5}">
                      <a16:colId xmlns:a16="http://schemas.microsoft.com/office/drawing/2014/main" val="518184298"/>
                    </a:ext>
                  </a:extLst>
                </a:gridCol>
                <a:gridCol w="2343080">
                  <a:extLst>
                    <a:ext uri="{9D8B030D-6E8A-4147-A177-3AD203B41FA5}">
                      <a16:colId xmlns:a16="http://schemas.microsoft.com/office/drawing/2014/main" val="3721576996"/>
                    </a:ext>
                  </a:extLst>
                </a:gridCol>
                <a:gridCol w="2627814">
                  <a:extLst>
                    <a:ext uri="{9D8B030D-6E8A-4147-A177-3AD203B41FA5}">
                      <a16:colId xmlns:a16="http://schemas.microsoft.com/office/drawing/2014/main" val="3708474124"/>
                    </a:ext>
                  </a:extLst>
                </a:gridCol>
                <a:gridCol w="2793534">
                  <a:extLst>
                    <a:ext uri="{9D8B030D-6E8A-4147-A177-3AD203B41FA5}">
                      <a16:colId xmlns:a16="http://schemas.microsoft.com/office/drawing/2014/main" val="7490067"/>
                    </a:ext>
                  </a:extLst>
                </a:gridCol>
              </a:tblGrid>
              <a:tr h="587708">
                <a:tc>
                  <a:txBody>
                    <a:bodyPr/>
                    <a:lstStyle/>
                    <a:p>
                      <a:r>
                        <a:rPr lang="fr-FR" dirty="0">
                          <a:solidFill>
                            <a:srgbClr val="E729C7"/>
                          </a:solidFill>
                        </a:rPr>
                        <a:t>Complément nutritionnel</a:t>
                      </a:r>
                    </a:p>
                  </a:txBody>
                  <a:tcPr>
                    <a:noFill/>
                  </a:tcPr>
                </a:tc>
                <a:tc>
                  <a:txBody>
                    <a:bodyPr/>
                    <a:lstStyle/>
                    <a:p>
                      <a:r>
                        <a:rPr lang="fr-FR" sz="1600" dirty="0"/>
                        <a:t>Déficit mineur (0-5)</a:t>
                      </a:r>
                    </a:p>
                  </a:txBody>
                  <a:tcPr/>
                </a:tc>
                <a:tc>
                  <a:txBody>
                    <a:bodyPr/>
                    <a:lstStyle/>
                    <a:p>
                      <a:r>
                        <a:rPr lang="fr-FR" sz="1600" dirty="0"/>
                        <a:t>Déficit modéré (6-15)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Déficit important (15+)</a:t>
                      </a:r>
                    </a:p>
                    <a:p>
                      <a:endParaRPr lang="fr-FR" sz="1600" dirty="0"/>
                    </a:p>
                  </a:txBody>
                  <a:tcPr/>
                </a:tc>
                <a:extLst>
                  <a:ext uri="{0D108BD9-81ED-4DB2-BD59-A6C34878D82A}">
                    <a16:rowId xmlns:a16="http://schemas.microsoft.com/office/drawing/2014/main" val="4068632461"/>
                  </a:ext>
                </a:extLst>
              </a:tr>
              <a:tr h="381494">
                <a:tc>
                  <a:txBody>
                    <a:bodyPr/>
                    <a:lstStyle/>
                    <a:p>
                      <a:pPr algn="l" fontAlgn="t"/>
                      <a:r>
                        <a:rPr lang="fr-FR" dirty="0">
                          <a:effectLst/>
                        </a:rPr>
                        <a:t>Phénylalanine</a:t>
                      </a:r>
                    </a:p>
                  </a:txBody>
                  <a:tcPr marL="50800" marR="50800" marT="50800" marB="50800"/>
                </a:tc>
                <a:tc>
                  <a:txBody>
                    <a:bodyPr/>
                    <a:lstStyle/>
                    <a:p>
                      <a:pPr fontAlgn="t"/>
                      <a:r>
                        <a:rPr lang="fr-FR">
                          <a:effectLst/>
                        </a:rPr>
                        <a:t>500 mg</a:t>
                      </a:r>
                    </a:p>
                  </a:txBody>
                  <a:tcPr marL="50800" marR="50800" marT="50800" marB="50800"/>
                </a:tc>
                <a:tc>
                  <a:txBody>
                    <a:bodyPr/>
                    <a:lstStyle/>
                    <a:p>
                      <a:pPr fontAlgn="t"/>
                      <a:r>
                        <a:rPr lang="fr-FR">
                          <a:effectLst/>
                        </a:rPr>
                        <a:t>1000 mg</a:t>
                      </a:r>
                    </a:p>
                  </a:txBody>
                  <a:tcPr marL="50800" marR="50800" marT="50800" marB="50800"/>
                </a:tc>
                <a:tc>
                  <a:txBody>
                    <a:bodyPr/>
                    <a:lstStyle/>
                    <a:p>
                      <a:pPr fontAlgn="t"/>
                      <a:r>
                        <a:rPr lang="fr-FR" dirty="0">
                          <a:effectLst/>
                        </a:rPr>
                        <a:t>1000-2000 mg</a:t>
                      </a:r>
                    </a:p>
                  </a:txBody>
                  <a:tcPr marL="50800" marR="50800" marT="50800" marB="50800"/>
                </a:tc>
                <a:extLst>
                  <a:ext uri="{0D108BD9-81ED-4DB2-BD59-A6C34878D82A}">
                    <a16:rowId xmlns:a16="http://schemas.microsoft.com/office/drawing/2014/main" val="2604794029"/>
                  </a:ext>
                </a:extLst>
              </a:tr>
              <a:tr h="381494">
                <a:tc>
                  <a:txBody>
                    <a:bodyPr/>
                    <a:lstStyle/>
                    <a:p>
                      <a:pPr algn="l" fontAlgn="t"/>
                      <a:r>
                        <a:rPr lang="fr-FR" dirty="0">
                          <a:effectLst/>
                        </a:rPr>
                        <a:t>Tyrosine</a:t>
                      </a:r>
                    </a:p>
                  </a:txBody>
                  <a:tcPr marL="50800" marR="50800" marT="50800" marB="50800"/>
                </a:tc>
                <a:tc>
                  <a:txBody>
                    <a:bodyPr/>
                    <a:lstStyle/>
                    <a:p>
                      <a:pPr fontAlgn="t"/>
                      <a:r>
                        <a:rPr lang="fr-FR">
                          <a:effectLst/>
                        </a:rPr>
                        <a:t>500 mg</a:t>
                      </a:r>
                    </a:p>
                  </a:txBody>
                  <a:tcPr marL="50800" marR="50800" marT="50800" marB="50800"/>
                </a:tc>
                <a:tc>
                  <a:txBody>
                    <a:bodyPr/>
                    <a:lstStyle/>
                    <a:p>
                      <a:pPr fontAlgn="t"/>
                      <a:r>
                        <a:rPr lang="fr-FR">
                          <a:effectLst/>
                        </a:rPr>
                        <a:t>1000 mg</a:t>
                      </a:r>
                    </a:p>
                  </a:txBody>
                  <a:tcPr marL="50800" marR="50800" marT="50800" marB="50800"/>
                </a:tc>
                <a:tc>
                  <a:txBody>
                    <a:bodyPr/>
                    <a:lstStyle/>
                    <a:p>
                      <a:pPr fontAlgn="t"/>
                      <a:r>
                        <a:rPr lang="fr-FR" dirty="0">
                          <a:effectLst/>
                        </a:rPr>
                        <a:t>1000-2000 mg</a:t>
                      </a:r>
                    </a:p>
                  </a:txBody>
                  <a:tcPr marL="50800" marR="50800" marT="50800" marB="50800"/>
                </a:tc>
                <a:extLst>
                  <a:ext uri="{0D108BD9-81ED-4DB2-BD59-A6C34878D82A}">
                    <a16:rowId xmlns:a16="http://schemas.microsoft.com/office/drawing/2014/main" val="1788636869"/>
                  </a:ext>
                </a:extLst>
              </a:tr>
              <a:tr h="381494">
                <a:tc>
                  <a:txBody>
                    <a:bodyPr/>
                    <a:lstStyle/>
                    <a:p>
                      <a:pPr algn="l" fontAlgn="t"/>
                      <a:r>
                        <a:rPr lang="fr-FR" dirty="0">
                          <a:effectLst/>
                        </a:rPr>
                        <a:t>Rhodiola</a:t>
                      </a:r>
                    </a:p>
                  </a:txBody>
                  <a:tcPr marL="50800" marR="50800" marT="50800" marB="50800"/>
                </a:tc>
                <a:tc>
                  <a:txBody>
                    <a:bodyPr/>
                    <a:lstStyle/>
                    <a:p>
                      <a:pPr fontAlgn="t"/>
                      <a:r>
                        <a:rPr lang="fr-FR" dirty="0">
                          <a:effectLst/>
                        </a:rPr>
                        <a:t>50 mg</a:t>
                      </a:r>
                    </a:p>
                  </a:txBody>
                  <a:tcPr marL="50800" marR="50800" marT="50800" marB="50800"/>
                </a:tc>
                <a:tc>
                  <a:txBody>
                    <a:bodyPr/>
                    <a:lstStyle/>
                    <a:p>
                      <a:pPr fontAlgn="t"/>
                      <a:r>
                        <a:rPr lang="fr-FR" dirty="0">
                          <a:effectLst/>
                        </a:rPr>
                        <a:t>100 mg</a:t>
                      </a:r>
                    </a:p>
                  </a:txBody>
                  <a:tcPr marL="50800" marR="50800" marT="50800" marB="50800"/>
                </a:tc>
                <a:tc>
                  <a:txBody>
                    <a:bodyPr/>
                    <a:lstStyle/>
                    <a:p>
                      <a:pPr fontAlgn="t"/>
                      <a:r>
                        <a:rPr lang="fr-FR" dirty="0">
                          <a:effectLst/>
                        </a:rPr>
                        <a:t>200 mg</a:t>
                      </a:r>
                    </a:p>
                  </a:txBody>
                  <a:tcPr marL="50800" marR="50800" marT="50800" marB="50800"/>
                </a:tc>
                <a:extLst>
                  <a:ext uri="{0D108BD9-81ED-4DB2-BD59-A6C34878D82A}">
                    <a16:rowId xmlns:a16="http://schemas.microsoft.com/office/drawing/2014/main" val="1350562073"/>
                  </a:ext>
                </a:extLst>
              </a:tr>
              <a:tr h="381494">
                <a:tc>
                  <a:txBody>
                    <a:bodyPr/>
                    <a:lstStyle/>
                    <a:p>
                      <a:pPr algn="l" fontAlgn="t"/>
                      <a:r>
                        <a:rPr lang="fr-FR" dirty="0">
                          <a:effectLst/>
                        </a:rPr>
                        <a:t>B complexe</a:t>
                      </a:r>
                    </a:p>
                  </a:txBody>
                  <a:tcPr marL="50800" marR="50800" marT="50800" marB="50800"/>
                </a:tc>
                <a:tc>
                  <a:txBody>
                    <a:bodyPr/>
                    <a:lstStyle/>
                    <a:p>
                      <a:pPr fontAlgn="t"/>
                      <a:r>
                        <a:rPr lang="fr-FR">
                          <a:effectLst/>
                        </a:rPr>
                        <a:t>25 mg</a:t>
                      </a:r>
                    </a:p>
                  </a:txBody>
                  <a:tcPr marL="50800" marR="50800" marT="50800" marB="50800"/>
                </a:tc>
                <a:tc>
                  <a:txBody>
                    <a:bodyPr/>
                    <a:lstStyle/>
                    <a:p>
                      <a:pPr fontAlgn="t"/>
                      <a:r>
                        <a:rPr lang="fr-FR">
                          <a:effectLst/>
                        </a:rPr>
                        <a:t>50 mg</a:t>
                      </a:r>
                    </a:p>
                  </a:txBody>
                  <a:tcPr marL="50800" marR="50800" marT="50800" marB="50800"/>
                </a:tc>
                <a:tc>
                  <a:txBody>
                    <a:bodyPr/>
                    <a:lstStyle/>
                    <a:p>
                      <a:pPr fontAlgn="t"/>
                      <a:r>
                        <a:rPr lang="fr-FR" dirty="0">
                          <a:effectLst/>
                        </a:rPr>
                        <a:t>100 mg</a:t>
                      </a:r>
                    </a:p>
                  </a:txBody>
                  <a:tcPr marL="50800" marR="50800" marT="50800" marB="50800"/>
                </a:tc>
                <a:extLst>
                  <a:ext uri="{0D108BD9-81ED-4DB2-BD59-A6C34878D82A}">
                    <a16:rowId xmlns:a16="http://schemas.microsoft.com/office/drawing/2014/main" val="1417915533"/>
                  </a:ext>
                </a:extLst>
              </a:tr>
              <a:tr h="381494">
                <a:tc>
                  <a:txBody>
                    <a:bodyPr/>
                    <a:lstStyle/>
                    <a:p>
                      <a:pPr algn="l" fontAlgn="t"/>
                      <a:r>
                        <a:rPr lang="fr-FR" dirty="0">
                          <a:effectLst/>
                        </a:rPr>
                        <a:t>Phosphatidylsérine</a:t>
                      </a:r>
                    </a:p>
                  </a:txBody>
                  <a:tcPr marL="50800" marR="50800" marT="50800" marB="50800"/>
                </a:tc>
                <a:tc>
                  <a:txBody>
                    <a:bodyPr/>
                    <a:lstStyle/>
                    <a:p>
                      <a:pPr fontAlgn="t"/>
                      <a:r>
                        <a:rPr lang="fr-FR">
                          <a:effectLst/>
                        </a:rPr>
                        <a:t>50 mg</a:t>
                      </a:r>
                    </a:p>
                  </a:txBody>
                  <a:tcPr marL="50800" marR="50800" marT="50800" marB="50800"/>
                </a:tc>
                <a:tc>
                  <a:txBody>
                    <a:bodyPr/>
                    <a:lstStyle/>
                    <a:p>
                      <a:pPr fontAlgn="t"/>
                      <a:r>
                        <a:rPr lang="fr-FR">
                          <a:effectLst/>
                        </a:rPr>
                        <a:t>100 mg</a:t>
                      </a:r>
                    </a:p>
                  </a:txBody>
                  <a:tcPr marL="50800" marR="50800" marT="50800" marB="50800"/>
                </a:tc>
                <a:tc>
                  <a:txBody>
                    <a:bodyPr/>
                    <a:lstStyle/>
                    <a:p>
                      <a:pPr fontAlgn="t"/>
                      <a:r>
                        <a:rPr lang="fr-FR" dirty="0">
                          <a:effectLst/>
                        </a:rPr>
                        <a:t>200 mg</a:t>
                      </a:r>
                    </a:p>
                  </a:txBody>
                  <a:tcPr marL="50800" marR="50800" marT="50800" marB="50800"/>
                </a:tc>
                <a:extLst>
                  <a:ext uri="{0D108BD9-81ED-4DB2-BD59-A6C34878D82A}">
                    <a16:rowId xmlns:a16="http://schemas.microsoft.com/office/drawing/2014/main" val="1991166643"/>
                  </a:ext>
                </a:extLst>
              </a:tr>
              <a:tr h="381494">
                <a:tc>
                  <a:txBody>
                    <a:bodyPr/>
                    <a:lstStyle/>
                    <a:p>
                      <a:pPr algn="l" fontAlgn="t"/>
                      <a:r>
                        <a:rPr lang="fr-FR" dirty="0">
                          <a:effectLst/>
                        </a:rPr>
                        <a:t>Ginkgo Biloba</a:t>
                      </a:r>
                    </a:p>
                  </a:txBody>
                  <a:tcPr marL="50800" marR="50800" marT="50800" marB="50800"/>
                </a:tc>
                <a:tc>
                  <a:txBody>
                    <a:bodyPr/>
                    <a:lstStyle/>
                    <a:p>
                      <a:pPr fontAlgn="t"/>
                      <a:r>
                        <a:rPr lang="fr-FR">
                          <a:effectLst/>
                        </a:rPr>
                        <a:t>50 mg</a:t>
                      </a:r>
                    </a:p>
                  </a:txBody>
                  <a:tcPr marL="50800" marR="50800" marT="50800" marB="50800"/>
                </a:tc>
                <a:tc>
                  <a:txBody>
                    <a:bodyPr/>
                    <a:lstStyle/>
                    <a:p>
                      <a:pPr fontAlgn="t"/>
                      <a:r>
                        <a:rPr lang="fr-FR">
                          <a:effectLst/>
                        </a:rPr>
                        <a:t>75 mg</a:t>
                      </a:r>
                    </a:p>
                  </a:txBody>
                  <a:tcPr marL="50800" marR="50800" marT="50800" marB="50800"/>
                </a:tc>
                <a:tc>
                  <a:txBody>
                    <a:bodyPr/>
                    <a:lstStyle/>
                    <a:p>
                      <a:pPr fontAlgn="t"/>
                      <a:r>
                        <a:rPr lang="fr-FR" dirty="0">
                          <a:effectLst/>
                        </a:rPr>
                        <a:t>100 mg</a:t>
                      </a:r>
                    </a:p>
                  </a:txBody>
                  <a:tcPr marL="50800" marR="50800" marT="50800" marB="50800"/>
                </a:tc>
                <a:extLst>
                  <a:ext uri="{0D108BD9-81ED-4DB2-BD59-A6C34878D82A}">
                    <a16:rowId xmlns:a16="http://schemas.microsoft.com/office/drawing/2014/main" val="1463160011"/>
                  </a:ext>
                </a:extLst>
              </a:tr>
              <a:tr h="4965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effectLst/>
                          <a:latin typeface="+mn-lt"/>
                          <a:ea typeface="+mn-ea"/>
                          <a:cs typeface="+mn-cs"/>
                        </a:rPr>
                        <a:t>L-DOPA (</a:t>
                      </a:r>
                      <a:r>
                        <a:rPr lang="fr-FR" sz="1800" kern="1200" dirty="0" err="1">
                          <a:solidFill>
                            <a:schemeClr val="dk1"/>
                          </a:solidFill>
                          <a:effectLst/>
                          <a:latin typeface="+mn-lt"/>
                          <a:ea typeface="+mn-ea"/>
                          <a:cs typeface="+mn-cs"/>
                        </a:rPr>
                        <a:t>Mucuna</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pruriens</a:t>
                      </a:r>
                      <a:r>
                        <a:rPr lang="fr-FR" sz="1800" kern="1200" dirty="0">
                          <a:solidFill>
                            <a:schemeClr val="dk1"/>
                          </a:solidFill>
                          <a:effectLst/>
                          <a:latin typeface="+mn-lt"/>
                          <a:ea typeface="+mn-ea"/>
                          <a:cs typeface="+mn-cs"/>
                        </a:rPr>
                        <a:t>)</a:t>
                      </a:r>
                    </a:p>
                  </a:txBody>
                  <a:tcPr/>
                </a:tc>
                <a:tc>
                  <a:txBody>
                    <a:bodyPr/>
                    <a:lstStyle/>
                    <a:p>
                      <a:r>
                        <a:rPr lang="fr-FR" dirty="0"/>
                        <a:t>100 mg</a:t>
                      </a:r>
                    </a:p>
                  </a:txBody>
                  <a:tcPr/>
                </a:tc>
                <a:tc>
                  <a:txBody>
                    <a:bodyPr/>
                    <a:lstStyle/>
                    <a:p>
                      <a:r>
                        <a:rPr lang="fr-FR" dirty="0"/>
                        <a:t>200 mg</a:t>
                      </a:r>
                    </a:p>
                  </a:txBody>
                  <a:tcPr/>
                </a:tc>
                <a:tc>
                  <a:txBody>
                    <a:bodyPr/>
                    <a:lstStyle/>
                    <a:p>
                      <a:r>
                        <a:rPr lang="fr-FR" dirty="0"/>
                        <a:t>500 mg</a:t>
                      </a:r>
                    </a:p>
                  </a:txBody>
                  <a:tcPr/>
                </a:tc>
                <a:extLst>
                  <a:ext uri="{0D108BD9-81ED-4DB2-BD59-A6C34878D82A}">
                    <a16:rowId xmlns:a16="http://schemas.microsoft.com/office/drawing/2014/main" val="2647822047"/>
                  </a:ext>
                </a:extLst>
              </a:tr>
            </a:tbl>
          </a:graphicData>
        </a:graphic>
      </p:graphicFrame>
      <p:pic>
        <p:nvPicPr>
          <p:cNvPr id="4" name="Image 3" descr="Une image contenant clipart&#10;&#10;Description générée automatiquement">
            <a:extLst>
              <a:ext uri="{FF2B5EF4-FFF2-40B4-BE49-F238E27FC236}">
                <a16:creationId xmlns:a16="http://schemas.microsoft.com/office/drawing/2014/main" id="{1436A3CB-B5FD-4E0E-8AFA-88C1F1F20BBE}"/>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tretch>
            <a:fillRect/>
          </a:stretch>
        </p:blipFill>
        <p:spPr>
          <a:xfrm>
            <a:off x="10772775" y="6031865"/>
            <a:ext cx="1419225" cy="819150"/>
          </a:xfrm>
          <a:prstGeom prst="rect">
            <a:avLst/>
          </a:prstGeom>
        </p:spPr>
      </p:pic>
    </p:spTree>
    <p:extLst>
      <p:ext uri="{BB962C8B-B14F-4D97-AF65-F5344CB8AC3E}">
        <p14:creationId xmlns:p14="http://schemas.microsoft.com/office/powerpoint/2010/main" val="2075643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6FF87-27CC-4DF9-AEAA-3D347C657A1A}"/>
              </a:ext>
            </a:extLst>
          </p:cNvPr>
          <p:cNvSpPr>
            <a:spLocks noGrp="1"/>
          </p:cNvSpPr>
          <p:nvPr>
            <p:ph type="title"/>
          </p:nvPr>
        </p:nvSpPr>
        <p:spPr/>
        <p:txBody>
          <a:bodyPr/>
          <a:lstStyle/>
          <a:p>
            <a:pPr algn="l" fontAlgn="base"/>
            <a:r>
              <a:rPr lang="fr-FR" dirty="0"/>
              <a:t>HYPERICUM</a:t>
            </a:r>
            <a:endParaRPr lang="fr-FR" b="1" i="0" dirty="0">
              <a:solidFill>
                <a:srgbClr val="464155"/>
              </a:solidFill>
              <a:effectLst/>
              <a:latin typeface="workSans-semi-bold"/>
            </a:endParaRPr>
          </a:p>
        </p:txBody>
      </p:sp>
      <p:graphicFrame>
        <p:nvGraphicFramePr>
          <p:cNvPr id="3" name="Tableau 3">
            <a:extLst>
              <a:ext uri="{FF2B5EF4-FFF2-40B4-BE49-F238E27FC236}">
                <a16:creationId xmlns:a16="http://schemas.microsoft.com/office/drawing/2014/main" id="{F136F166-3868-440D-B7E2-6623005DBF0E}"/>
              </a:ext>
            </a:extLst>
          </p:cNvPr>
          <p:cNvGraphicFramePr>
            <a:graphicFrameLocks noGrp="1"/>
          </p:cNvGraphicFramePr>
          <p:nvPr>
            <p:extLst>
              <p:ext uri="{D42A27DB-BD31-4B8C-83A1-F6EECF244321}">
                <p14:modId xmlns:p14="http://schemas.microsoft.com/office/powerpoint/2010/main" val="3330813472"/>
              </p:ext>
            </p:extLst>
          </p:nvPr>
        </p:nvGraphicFramePr>
        <p:xfrm>
          <a:off x="942975" y="2204466"/>
          <a:ext cx="8401050" cy="1764284"/>
        </p:xfrm>
        <a:graphic>
          <a:graphicData uri="http://schemas.openxmlformats.org/drawingml/2006/table">
            <a:tbl>
              <a:tblPr firstRow="1" bandRow="1">
                <a:tableStyleId>{5C22544A-7EE6-4342-B048-85BDC9FD1C3A}</a:tableStyleId>
              </a:tblPr>
              <a:tblGrid>
                <a:gridCol w="5200650">
                  <a:extLst>
                    <a:ext uri="{9D8B030D-6E8A-4147-A177-3AD203B41FA5}">
                      <a16:colId xmlns:a16="http://schemas.microsoft.com/office/drawing/2014/main" val="3775018187"/>
                    </a:ext>
                  </a:extLst>
                </a:gridCol>
                <a:gridCol w="3200400">
                  <a:extLst>
                    <a:ext uri="{9D8B030D-6E8A-4147-A177-3AD203B41FA5}">
                      <a16:colId xmlns:a16="http://schemas.microsoft.com/office/drawing/2014/main" val="3667050895"/>
                    </a:ext>
                  </a:extLst>
                </a:gridCol>
              </a:tblGrid>
              <a:tr h="379984">
                <a:tc>
                  <a:txBody>
                    <a:bodyPr/>
                    <a:lstStyle/>
                    <a:p>
                      <a:r>
                        <a:rPr lang="fr-FR" dirty="0"/>
                        <a:t>Actifs</a:t>
                      </a:r>
                    </a:p>
                  </a:txBody>
                  <a:tcPr/>
                </a:tc>
                <a:tc>
                  <a:txBody>
                    <a:bodyPr/>
                    <a:lstStyle/>
                    <a:p>
                      <a:r>
                        <a:rPr lang="fr-FR" dirty="0"/>
                        <a:t>Quantité pour 3 gélules</a:t>
                      </a:r>
                    </a:p>
                  </a:txBody>
                  <a:tcPr/>
                </a:tc>
                <a:extLst>
                  <a:ext uri="{0D108BD9-81ED-4DB2-BD59-A6C34878D82A}">
                    <a16:rowId xmlns:a16="http://schemas.microsoft.com/office/drawing/2014/main" val="2137273203"/>
                  </a:ext>
                </a:extLst>
              </a:tr>
              <a:tr h="692150">
                <a:tc>
                  <a:txBody>
                    <a:bodyPr/>
                    <a:lstStyle/>
                    <a:p>
                      <a:pPr fontAlgn="ctr"/>
                      <a:r>
                        <a:rPr lang="fr-FR">
                          <a:effectLst/>
                          <a:latin typeface="Barlow"/>
                        </a:rPr>
                        <a:t>Poudre de millepertuis</a:t>
                      </a:r>
                      <a:br>
                        <a:rPr lang="fr-FR">
                          <a:effectLst/>
                          <a:latin typeface="Barlow"/>
                        </a:rPr>
                      </a:br>
                      <a:r>
                        <a:rPr lang="fr-FR">
                          <a:effectLst/>
                          <a:latin typeface="Barlow"/>
                        </a:rPr>
                        <a:t>(dont hypéricine)</a:t>
                      </a:r>
                    </a:p>
                  </a:txBody>
                  <a:tcPr marL="31750" marR="31750" marT="19050" marB="19050" anchor="ctr"/>
                </a:tc>
                <a:tc>
                  <a:txBody>
                    <a:bodyPr/>
                    <a:lstStyle/>
                    <a:p>
                      <a:pPr algn="ctr" fontAlgn="ctr"/>
                      <a:r>
                        <a:rPr lang="fr-FR" dirty="0">
                          <a:effectLst/>
                          <a:latin typeface="Barlow"/>
                        </a:rPr>
                        <a:t>600,0 mg</a:t>
                      </a:r>
                      <a:br>
                        <a:rPr lang="fr-FR" dirty="0">
                          <a:effectLst/>
                          <a:latin typeface="Barlow"/>
                        </a:rPr>
                      </a:br>
                      <a:r>
                        <a:rPr lang="fr-FR" dirty="0">
                          <a:effectLst/>
                          <a:latin typeface="Barlow"/>
                        </a:rPr>
                        <a:t>0,6 mg</a:t>
                      </a:r>
                    </a:p>
                  </a:txBody>
                  <a:tcPr marL="31750" marR="31750" marT="19050" marB="19050" anchor="ctr"/>
                </a:tc>
                <a:extLst>
                  <a:ext uri="{0D108BD9-81ED-4DB2-BD59-A6C34878D82A}">
                    <a16:rowId xmlns:a16="http://schemas.microsoft.com/office/drawing/2014/main" val="3509519075"/>
                  </a:ext>
                </a:extLst>
              </a:tr>
              <a:tr h="692150">
                <a:tc>
                  <a:txBody>
                    <a:bodyPr/>
                    <a:lstStyle/>
                    <a:p>
                      <a:pPr fontAlgn="ctr"/>
                      <a:r>
                        <a:rPr lang="fr-FR">
                          <a:effectLst/>
                          <a:latin typeface="Barlow"/>
                        </a:rPr>
                        <a:t>Extrait de ginseng</a:t>
                      </a:r>
                    </a:p>
                  </a:txBody>
                  <a:tcPr marL="31750" marR="31750" marT="19050" marB="19050" anchor="ctr"/>
                </a:tc>
                <a:tc>
                  <a:txBody>
                    <a:bodyPr/>
                    <a:lstStyle/>
                    <a:p>
                      <a:pPr algn="ctr" fontAlgn="ctr"/>
                      <a:r>
                        <a:rPr lang="fr-FR" dirty="0">
                          <a:effectLst/>
                          <a:latin typeface="Barlow"/>
                        </a:rPr>
                        <a:t>127,5 mg</a:t>
                      </a:r>
                    </a:p>
                  </a:txBody>
                  <a:tcPr marL="31750" marR="31750" marT="19050" marB="19050" anchor="ctr"/>
                </a:tc>
                <a:extLst>
                  <a:ext uri="{0D108BD9-81ED-4DB2-BD59-A6C34878D82A}">
                    <a16:rowId xmlns:a16="http://schemas.microsoft.com/office/drawing/2014/main" val="1676844790"/>
                  </a:ext>
                </a:extLst>
              </a:tr>
            </a:tbl>
          </a:graphicData>
        </a:graphic>
      </p:graphicFrame>
      <p:pic>
        <p:nvPicPr>
          <p:cNvPr id="6" name="Picture 4" descr="HYPERICUMHYP_1">
            <a:hlinkClick r:id="rId2"/>
            <a:extLst>
              <a:ext uri="{FF2B5EF4-FFF2-40B4-BE49-F238E27FC236}">
                <a16:creationId xmlns:a16="http://schemas.microsoft.com/office/drawing/2014/main" id="{1990A7FE-F8AC-4F18-9FE6-0F36EE031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3082" y="124833"/>
            <a:ext cx="1923078" cy="1800000"/>
          </a:xfrm>
          <a:prstGeom prst="rect">
            <a:avLst/>
          </a:prstGeom>
          <a:noFill/>
          <a:ln>
            <a:solidFill>
              <a:srgbClr val="E729C7"/>
            </a:solidFill>
          </a:ln>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5B3D2E8F-F296-44C0-B9CA-E6BFA7D5CC82}"/>
              </a:ext>
            </a:extLst>
          </p:cNvPr>
          <p:cNvSpPr txBox="1"/>
          <p:nvPr/>
        </p:nvSpPr>
        <p:spPr>
          <a:xfrm>
            <a:off x="9666215" y="2348640"/>
            <a:ext cx="1516813" cy="369332"/>
          </a:xfrm>
          <a:prstGeom prst="rect">
            <a:avLst/>
          </a:prstGeom>
          <a:noFill/>
        </p:spPr>
        <p:txBody>
          <a:bodyPr wrap="square">
            <a:spAutoFit/>
          </a:bodyPr>
          <a:lstStyle/>
          <a:p>
            <a:r>
              <a:rPr lang="fr-FR" dirty="0">
                <a:solidFill>
                  <a:srgbClr val="002060"/>
                </a:solidFill>
              </a:rPr>
              <a:t>#serotonine</a:t>
            </a:r>
            <a:endParaRPr lang="fr-FR" dirty="0"/>
          </a:p>
        </p:txBody>
      </p:sp>
    </p:spTree>
    <p:extLst>
      <p:ext uri="{BB962C8B-B14F-4D97-AF65-F5344CB8AC3E}">
        <p14:creationId xmlns:p14="http://schemas.microsoft.com/office/powerpoint/2010/main" val="298213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6FF87-27CC-4DF9-AEAA-3D347C657A1A}"/>
              </a:ext>
            </a:extLst>
          </p:cNvPr>
          <p:cNvSpPr>
            <a:spLocks noGrp="1"/>
          </p:cNvSpPr>
          <p:nvPr>
            <p:ph type="title"/>
          </p:nvPr>
        </p:nvSpPr>
        <p:spPr/>
        <p:txBody>
          <a:bodyPr/>
          <a:lstStyle/>
          <a:p>
            <a:pPr algn="l" fontAlgn="base"/>
            <a:r>
              <a:rPr lang="fr-FR" dirty="0"/>
              <a:t>ZENIREL</a:t>
            </a:r>
            <a:endParaRPr lang="fr-FR" b="1" i="0" dirty="0">
              <a:solidFill>
                <a:srgbClr val="464155"/>
              </a:solidFill>
              <a:effectLst/>
              <a:latin typeface="workSans-semi-bold"/>
            </a:endParaRPr>
          </a:p>
        </p:txBody>
      </p:sp>
      <p:graphicFrame>
        <p:nvGraphicFramePr>
          <p:cNvPr id="3" name="Tableau 3">
            <a:extLst>
              <a:ext uri="{FF2B5EF4-FFF2-40B4-BE49-F238E27FC236}">
                <a16:creationId xmlns:a16="http://schemas.microsoft.com/office/drawing/2014/main" id="{F136F166-3868-440D-B7E2-6623005DBF0E}"/>
              </a:ext>
            </a:extLst>
          </p:cNvPr>
          <p:cNvGraphicFramePr>
            <a:graphicFrameLocks noGrp="1"/>
          </p:cNvGraphicFramePr>
          <p:nvPr>
            <p:extLst>
              <p:ext uri="{D42A27DB-BD31-4B8C-83A1-F6EECF244321}">
                <p14:modId xmlns:p14="http://schemas.microsoft.com/office/powerpoint/2010/main" val="259582881"/>
              </p:ext>
            </p:extLst>
          </p:nvPr>
        </p:nvGraphicFramePr>
        <p:xfrm>
          <a:off x="1648118" y="2072436"/>
          <a:ext cx="6656983" cy="4655255"/>
        </p:xfrm>
        <a:graphic>
          <a:graphicData uri="http://schemas.openxmlformats.org/drawingml/2006/table">
            <a:tbl>
              <a:tblPr firstRow="1" bandRow="1">
                <a:tableStyleId>{5C22544A-7EE6-4342-B048-85BDC9FD1C3A}</a:tableStyleId>
              </a:tblPr>
              <a:tblGrid>
                <a:gridCol w="3003550">
                  <a:extLst>
                    <a:ext uri="{9D8B030D-6E8A-4147-A177-3AD203B41FA5}">
                      <a16:colId xmlns:a16="http://schemas.microsoft.com/office/drawing/2014/main" val="3775018187"/>
                    </a:ext>
                  </a:extLst>
                </a:gridCol>
                <a:gridCol w="3653433">
                  <a:extLst>
                    <a:ext uri="{9D8B030D-6E8A-4147-A177-3AD203B41FA5}">
                      <a16:colId xmlns:a16="http://schemas.microsoft.com/office/drawing/2014/main" val="3667050895"/>
                    </a:ext>
                  </a:extLst>
                </a:gridCol>
              </a:tblGrid>
              <a:tr h="357406">
                <a:tc>
                  <a:txBody>
                    <a:bodyPr/>
                    <a:lstStyle/>
                    <a:p>
                      <a:r>
                        <a:rPr lang="fr-FR" dirty="0"/>
                        <a:t>Actifs</a:t>
                      </a:r>
                    </a:p>
                  </a:txBody>
                  <a:tcPr/>
                </a:tc>
                <a:tc>
                  <a:txBody>
                    <a:bodyPr/>
                    <a:lstStyle/>
                    <a:p>
                      <a:r>
                        <a:rPr lang="fr-FR" dirty="0"/>
                        <a:t>Quantité pour 2 gélules (mg)</a:t>
                      </a:r>
                    </a:p>
                  </a:txBody>
                  <a:tcPr/>
                </a:tc>
                <a:extLst>
                  <a:ext uri="{0D108BD9-81ED-4DB2-BD59-A6C34878D82A}">
                    <a16:rowId xmlns:a16="http://schemas.microsoft.com/office/drawing/2014/main" val="2137273203"/>
                  </a:ext>
                </a:extLst>
              </a:tr>
              <a:tr h="573339">
                <a:tc>
                  <a:txBody>
                    <a:bodyPr/>
                    <a:lstStyle/>
                    <a:p>
                      <a:pPr fontAlgn="ctr"/>
                      <a:r>
                        <a:rPr lang="fr-FR">
                          <a:effectLst/>
                          <a:latin typeface="Barlow"/>
                        </a:rPr>
                        <a:t>Extrait de Griffonia</a:t>
                      </a:r>
                      <a:br>
                        <a:rPr lang="fr-FR">
                          <a:effectLst/>
                          <a:latin typeface="Barlow"/>
                        </a:rPr>
                      </a:br>
                      <a:r>
                        <a:rPr lang="fr-FR">
                          <a:effectLst/>
                          <a:latin typeface="Barlow"/>
                        </a:rPr>
                        <a:t>(dont 5-HTP)</a:t>
                      </a:r>
                    </a:p>
                  </a:txBody>
                  <a:tcPr marL="31750" marR="31750" marT="19050" marB="19050" anchor="ctr"/>
                </a:tc>
                <a:tc>
                  <a:txBody>
                    <a:bodyPr/>
                    <a:lstStyle/>
                    <a:p>
                      <a:pPr algn="ctr" fontAlgn="ctr"/>
                      <a:r>
                        <a:rPr lang="fr-FR" dirty="0">
                          <a:effectLst/>
                          <a:latin typeface="Barlow"/>
                        </a:rPr>
                        <a:t>333,3</a:t>
                      </a:r>
                      <a:br>
                        <a:rPr lang="fr-FR" dirty="0">
                          <a:effectLst/>
                          <a:latin typeface="Barlow"/>
                        </a:rPr>
                      </a:br>
                      <a:r>
                        <a:rPr lang="fr-FR" dirty="0">
                          <a:effectLst/>
                          <a:latin typeface="Barlow"/>
                        </a:rPr>
                        <a:t>100</a:t>
                      </a:r>
                    </a:p>
                  </a:txBody>
                  <a:tcPr marL="31750" marR="31750" marT="19050" marB="19050" anchor="ctr"/>
                </a:tc>
                <a:extLst>
                  <a:ext uri="{0D108BD9-81ED-4DB2-BD59-A6C34878D82A}">
                    <a16:rowId xmlns:a16="http://schemas.microsoft.com/office/drawing/2014/main" val="3509519075"/>
                  </a:ext>
                </a:extLst>
              </a:tr>
              <a:tr h="305285">
                <a:tc>
                  <a:txBody>
                    <a:bodyPr/>
                    <a:lstStyle/>
                    <a:p>
                      <a:pPr fontAlgn="ctr"/>
                      <a:r>
                        <a:rPr lang="fr-FR">
                          <a:effectLst/>
                          <a:latin typeface="Barlow"/>
                        </a:rPr>
                        <a:t>Extrait de mélisse</a:t>
                      </a:r>
                    </a:p>
                  </a:txBody>
                  <a:tcPr marL="31750" marR="31750" marT="19050" marB="19050" anchor="ctr"/>
                </a:tc>
                <a:tc>
                  <a:txBody>
                    <a:bodyPr/>
                    <a:lstStyle/>
                    <a:p>
                      <a:pPr algn="ctr" fontAlgn="ctr"/>
                      <a:r>
                        <a:rPr lang="fr-FR">
                          <a:effectLst/>
                          <a:latin typeface="Barlow"/>
                        </a:rPr>
                        <a:t>200,0</a:t>
                      </a:r>
                    </a:p>
                  </a:txBody>
                  <a:tcPr marL="31750" marR="31750" marT="19050" marB="19050" anchor="ctr"/>
                </a:tc>
                <a:extLst>
                  <a:ext uri="{0D108BD9-81ED-4DB2-BD59-A6C34878D82A}">
                    <a16:rowId xmlns:a16="http://schemas.microsoft.com/office/drawing/2014/main" val="2127465715"/>
                  </a:ext>
                </a:extLst>
              </a:tr>
              <a:tr h="305285">
                <a:tc>
                  <a:txBody>
                    <a:bodyPr/>
                    <a:lstStyle/>
                    <a:p>
                      <a:pPr fontAlgn="ctr"/>
                      <a:r>
                        <a:rPr lang="fr-FR">
                          <a:effectLst/>
                          <a:latin typeface="Barlow"/>
                        </a:rPr>
                        <a:t>Extrait d'eschscholzia</a:t>
                      </a:r>
                    </a:p>
                  </a:txBody>
                  <a:tcPr marL="31750" marR="31750" marT="19050" marB="19050" anchor="ctr"/>
                </a:tc>
                <a:tc>
                  <a:txBody>
                    <a:bodyPr/>
                    <a:lstStyle/>
                    <a:p>
                      <a:pPr algn="ctr" fontAlgn="ctr"/>
                      <a:r>
                        <a:rPr lang="fr-FR">
                          <a:effectLst/>
                          <a:latin typeface="Barlow"/>
                        </a:rPr>
                        <a:t>200,0</a:t>
                      </a:r>
                    </a:p>
                  </a:txBody>
                  <a:tcPr marL="31750" marR="31750" marT="19050" marB="19050" anchor="ctr"/>
                </a:tc>
                <a:extLst>
                  <a:ext uri="{0D108BD9-81ED-4DB2-BD59-A6C34878D82A}">
                    <a16:rowId xmlns:a16="http://schemas.microsoft.com/office/drawing/2014/main" val="3215187209"/>
                  </a:ext>
                </a:extLst>
              </a:tr>
              <a:tr h="305285">
                <a:tc>
                  <a:txBody>
                    <a:bodyPr/>
                    <a:lstStyle/>
                    <a:p>
                      <a:pPr fontAlgn="ctr"/>
                      <a:r>
                        <a:rPr lang="fr-FR">
                          <a:effectLst/>
                          <a:latin typeface="Barlow"/>
                        </a:rPr>
                        <a:t>Magnésium</a:t>
                      </a:r>
                    </a:p>
                  </a:txBody>
                  <a:tcPr marL="31750" marR="31750" marT="19050" marB="19050" anchor="ctr"/>
                </a:tc>
                <a:tc>
                  <a:txBody>
                    <a:bodyPr/>
                    <a:lstStyle/>
                    <a:p>
                      <a:pPr algn="ctr" fontAlgn="ctr"/>
                      <a:r>
                        <a:rPr lang="fr-FR">
                          <a:effectLst/>
                          <a:latin typeface="Barlow"/>
                        </a:rPr>
                        <a:t>56,28</a:t>
                      </a:r>
                    </a:p>
                  </a:txBody>
                  <a:tcPr marL="31750" marR="31750" marT="19050" marB="19050" anchor="ctr"/>
                </a:tc>
                <a:extLst>
                  <a:ext uri="{0D108BD9-81ED-4DB2-BD59-A6C34878D82A}">
                    <a16:rowId xmlns:a16="http://schemas.microsoft.com/office/drawing/2014/main" val="1551376552"/>
                  </a:ext>
                </a:extLst>
              </a:tr>
              <a:tr h="305285">
                <a:tc>
                  <a:txBody>
                    <a:bodyPr/>
                    <a:lstStyle/>
                    <a:p>
                      <a:pPr fontAlgn="ctr"/>
                      <a:r>
                        <a:rPr lang="fr-FR">
                          <a:effectLst/>
                          <a:latin typeface="Barlow"/>
                        </a:rPr>
                        <a:t>Taurine</a:t>
                      </a:r>
                    </a:p>
                  </a:txBody>
                  <a:tcPr marL="31750" marR="31750" marT="19050" marB="19050" anchor="ctr"/>
                </a:tc>
                <a:tc>
                  <a:txBody>
                    <a:bodyPr/>
                    <a:lstStyle/>
                    <a:p>
                      <a:pPr algn="ctr" fontAlgn="ctr"/>
                      <a:r>
                        <a:rPr lang="fr-FR">
                          <a:effectLst/>
                          <a:latin typeface="Barlow"/>
                        </a:rPr>
                        <a:t>40,0</a:t>
                      </a:r>
                    </a:p>
                  </a:txBody>
                  <a:tcPr marL="31750" marR="31750" marT="19050" marB="19050" anchor="ctr"/>
                </a:tc>
                <a:extLst>
                  <a:ext uri="{0D108BD9-81ED-4DB2-BD59-A6C34878D82A}">
                    <a16:rowId xmlns:a16="http://schemas.microsoft.com/office/drawing/2014/main" val="1533227072"/>
                  </a:ext>
                </a:extLst>
              </a:tr>
              <a:tr h="447945">
                <a:tc>
                  <a:txBody>
                    <a:bodyPr/>
                    <a:lstStyle/>
                    <a:p>
                      <a:pPr fontAlgn="ctr"/>
                      <a:r>
                        <a:rPr lang="fr-FR" dirty="0">
                          <a:effectLst/>
                          <a:latin typeface="Barlow"/>
                        </a:rPr>
                        <a:t>Zinc</a:t>
                      </a:r>
                    </a:p>
                  </a:txBody>
                  <a:tcPr marL="31750" marR="31750" marT="19050" marB="19050" anchor="ctr"/>
                </a:tc>
                <a:tc>
                  <a:txBody>
                    <a:bodyPr/>
                    <a:lstStyle/>
                    <a:p>
                      <a:pPr algn="ctr" fontAlgn="ctr"/>
                      <a:r>
                        <a:rPr lang="fr-FR">
                          <a:effectLst/>
                          <a:latin typeface="Barlow"/>
                        </a:rPr>
                        <a:t>10</a:t>
                      </a:r>
                    </a:p>
                  </a:txBody>
                  <a:tcPr marL="31750" marR="31750" marT="19050" marB="19050" anchor="ctr"/>
                </a:tc>
                <a:extLst>
                  <a:ext uri="{0D108BD9-81ED-4DB2-BD59-A6C34878D82A}">
                    <a16:rowId xmlns:a16="http://schemas.microsoft.com/office/drawing/2014/main" val="3321108551"/>
                  </a:ext>
                </a:extLst>
              </a:tr>
              <a:tr h="305285">
                <a:tc>
                  <a:txBody>
                    <a:bodyPr/>
                    <a:lstStyle/>
                    <a:p>
                      <a:pPr fontAlgn="ctr"/>
                      <a:r>
                        <a:rPr lang="fr-FR">
                          <a:effectLst/>
                          <a:latin typeface="Barlow"/>
                        </a:rPr>
                        <a:t>Vitamine B3</a:t>
                      </a:r>
                    </a:p>
                  </a:txBody>
                  <a:tcPr marL="31750" marR="31750" marT="19050" marB="19050" anchor="ctr"/>
                </a:tc>
                <a:tc>
                  <a:txBody>
                    <a:bodyPr/>
                    <a:lstStyle/>
                    <a:p>
                      <a:pPr algn="ctr" fontAlgn="ctr"/>
                      <a:r>
                        <a:rPr lang="fr-FR">
                          <a:effectLst/>
                          <a:latin typeface="Barlow"/>
                        </a:rPr>
                        <a:t>6,0</a:t>
                      </a:r>
                    </a:p>
                  </a:txBody>
                  <a:tcPr marL="31750" marR="31750" marT="19050" marB="19050" anchor="ctr"/>
                </a:tc>
                <a:extLst>
                  <a:ext uri="{0D108BD9-81ED-4DB2-BD59-A6C34878D82A}">
                    <a16:rowId xmlns:a16="http://schemas.microsoft.com/office/drawing/2014/main" val="248240566"/>
                  </a:ext>
                </a:extLst>
              </a:tr>
              <a:tr h="443030">
                <a:tc>
                  <a:txBody>
                    <a:bodyPr/>
                    <a:lstStyle/>
                    <a:p>
                      <a:pPr fontAlgn="ctr"/>
                      <a:r>
                        <a:rPr lang="fr-FR">
                          <a:effectLst/>
                          <a:latin typeface="Barlow"/>
                        </a:rPr>
                        <a:t>Vitamine B5</a:t>
                      </a:r>
                    </a:p>
                  </a:txBody>
                  <a:tcPr marL="31750" marR="31750" marT="19050" marB="19050" anchor="ctr"/>
                </a:tc>
                <a:tc>
                  <a:txBody>
                    <a:bodyPr/>
                    <a:lstStyle/>
                    <a:p>
                      <a:pPr algn="ctr" fontAlgn="ctr"/>
                      <a:r>
                        <a:rPr lang="fr-FR">
                          <a:effectLst/>
                          <a:latin typeface="Barlow"/>
                        </a:rPr>
                        <a:t>2,7</a:t>
                      </a:r>
                    </a:p>
                  </a:txBody>
                  <a:tcPr marL="31750" marR="31750" marT="19050" marB="19050" anchor="ctr"/>
                </a:tc>
                <a:extLst>
                  <a:ext uri="{0D108BD9-81ED-4DB2-BD59-A6C34878D82A}">
                    <a16:rowId xmlns:a16="http://schemas.microsoft.com/office/drawing/2014/main" val="4275864944"/>
                  </a:ext>
                </a:extLst>
              </a:tr>
              <a:tr h="305285">
                <a:tc>
                  <a:txBody>
                    <a:bodyPr/>
                    <a:lstStyle/>
                    <a:p>
                      <a:pPr fontAlgn="ctr"/>
                      <a:r>
                        <a:rPr lang="fr-FR">
                          <a:effectLst/>
                          <a:latin typeface="Barlow"/>
                        </a:rPr>
                        <a:t>Vitamine B6</a:t>
                      </a:r>
                    </a:p>
                  </a:txBody>
                  <a:tcPr marL="31750" marR="31750" marT="19050" marB="19050" anchor="ctr"/>
                </a:tc>
                <a:tc>
                  <a:txBody>
                    <a:bodyPr/>
                    <a:lstStyle/>
                    <a:p>
                      <a:pPr algn="ctr" fontAlgn="ctr"/>
                      <a:r>
                        <a:rPr lang="fr-FR">
                          <a:effectLst/>
                          <a:latin typeface="Barlow"/>
                        </a:rPr>
                        <a:t>1,4</a:t>
                      </a:r>
                    </a:p>
                  </a:txBody>
                  <a:tcPr marL="31750" marR="31750" marT="19050" marB="19050" anchor="ctr"/>
                </a:tc>
                <a:extLst>
                  <a:ext uri="{0D108BD9-81ED-4DB2-BD59-A6C34878D82A}">
                    <a16:rowId xmlns:a16="http://schemas.microsoft.com/office/drawing/2014/main" val="3641507505"/>
                  </a:ext>
                </a:extLst>
              </a:tr>
              <a:tr h="305285">
                <a:tc>
                  <a:txBody>
                    <a:bodyPr/>
                    <a:lstStyle/>
                    <a:p>
                      <a:pPr fontAlgn="ctr"/>
                      <a:r>
                        <a:rPr lang="fr-FR">
                          <a:effectLst/>
                          <a:latin typeface="Barlow"/>
                        </a:rPr>
                        <a:t>Vitamine B2</a:t>
                      </a:r>
                    </a:p>
                  </a:txBody>
                  <a:tcPr marL="31750" marR="31750" marT="19050" marB="19050" anchor="ctr"/>
                </a:tc>
                <a:tc>
                  <a:txBody>
                    <a:bodyPr/>
                    <a:lstStyle/>
                    <a:p>
                      <a:pPr algn="ctr" fontAlgn="ctr"/>
                      <a:r>
                        <a:rPr lang="fr-FR" dirty="0">
                          <a:effectLst/>
                          <a:latin typeface="Barlow"/>
                        </a:rPr>
                        <a:t>0,84</a:t>
                      </a:r>
                    </a:p>
                  </a:txBody>
                  <a:tcPr marL="31750" marR="31750" marT="19050" marB="19050" anchor="ctr"/>
                </a:tc>
                <a:extLst>
                  <a:ext uri="{0D108BD9-81ED-4DB2-BD59-A6C34878D82A}">
                    <a16:rowId xmlns:a16="http://schemas.microsoft.com/office/drawing/2014/main" val="914552988"/>
                  </a:ext>
                </a:extLst>
              </a:tr>
              <a:tr h="305285">
                <a:tc>
                  <a:txBody>
                    <a:bodyPr/>
                    <a:lstStyle/>
                    <a:p>
                      <a:pPr fontAlgn="ctr"/>
                      <a:r>
                        <a:rPr lang="fr-FR">
                          <a:effectLst/>
                          <a:latin typeface="Barlow"/>
                        </a:rPr>
                        <a:t>Vitamine B1</a:t>
                      </a:r>
                    </a:p>
                  </a:txBody>
                  <a:tcPr marL="31750" marR="31750" marT="19050" marB="19050" anchor="ctr"/>
                </a:tc>
                <a:tc>
                  <a:txBody>
                    <a:bodyPr/>
                    <a:lstStyle/>
                    <a:p>
                      <a:pPr algn="ctr" fontAlgn="ctr"/>
                      <a:r>
                        <a:rPr lang="fr-FR">
                          <a:effectLst/>
                          <a:latin typeface="Barlow"/>
                        </a:rPr>
                        <a:t>0,66</a:t>
                      </a:r>
                    </a:p>
                  </a:txBody>
                  <a:tcPr marL="31750" marR="31750" marT="19050" marB="19050" anchor="ctr"/>
                </a:tc>
                <a:extLst>
                  <a:ext uri="{0D108BD9-81ED-4DB2-BD59-A6C34878D82A}">
                    <a16:rowId xmlns:a16="http://schemas.microsoft.com/office/drawing/2014/main" val="2823558974"/>
                  </a:ext>
                </a:extLst>
              </a:tr>
              <a:tr h="305285">
                <a:tc>
                  <a:txBody>
                    <a:bodyPr/>
                    <a:lstStyle/>
                    <a:p>
                      <a:pPr fontAlgn="ctr"/>
                      <a:r>
                        <a:rPr lang="fr-FR">
                          <a:effectLst/>
                          <a:latin typeface="Barlow"/>
                        </a:rPr>
                        <a:t>Vitamine B8</a:t>
                      </a:r>
                    </a:p>
                  </a:txBody>
                  <a:tcPr marL="31750" marR="31750" marT="19050" marB="19050" anchor="ctr"/>
                </a:tc>
                <a:tc>
                  <a:txBody>
                    <a:bodyPr/>
                    <a:lstStyle/>
                    <a:p>
                      <a:pPr algn="ctr" fontAlgn="ctr"/>
                      <a:r>
                        <a:rPr lang="fr-FR" dirty="0">
                          <a:effectLst/>
                          <a:latin typeface="Barlow"/>
                        </a:rPr>
                        <a:t>0,05</a:t>
                      </a:r>
                    </a:p>
                  </a:txBody>
                  <a:tcPr marL="31750" marR="31750" marT="19050" marB="19050" anchor="ctr"/>
                </a:tc>
                <a:extLst>
                  <a:ext uri="{0D108BD9-81ED-4DB2-BD59-A6C34878D82A}">
                    <a16:rowId xmlns:a16="http://schemas.microsoft.com/office/drawing/2014/main" val="2895587521"/>
                  </a:ext>
                </a:extLst>
              </a:tr>
            </a:tbl>
          </a:graphicData>
        </a:graphic>
      </p:graphicFrame>
      <p:pic>
        <p:nvPicPr>
          <p:cNvPr id="5" name="Picture 2" descr="ZENIRELZEN_1">
            <a:hlinkClick r:id="rId2"/>
            <a:extLst>
              <a:ext uri="{FF2B5EF4-FFF2-40B4-BE49-F238E27FC236}">
                <a16:creationId xmlns:a16="http://schemas.microsoft.com/office/drawing/2014/main" id="{718EFAD5-CB20-4979-B4B3-3AB6C762FF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3663" y="147042"/>
            <a:ext cx="1923078" cy="1800000"/>
          </a:xfrm>
          <a:prstGeom prst="rect">
            <a:avLst/>
          </a:prstGeom>
          <a:noFill/>
          <a:ln>
            <a:solidFill>
              <a:srgbClr val="E729C7"/>
            </a:solidFill>
          </a:ln>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46F6FB4-0498-46C4-AF89-E98C900B7C58}"/>
              </a:ext>
            </a:extLst>
          </p:cNvPr>
          <p:cNvSpPr txBox="1"/>
          <p:nvPr/>
        </p:nvSpPr>
        <p:spPr>
          <a:xfrm>
            <a:off x="9666215" y="2348640"/>
            <a:ext cx="1516813" cy="369332"/>
          </a:xfrm>
          <a:prstGeom prst="rect">
            <a:avLst/>
          </a:prstGeom>
          <a:noFill/>
        </p:spPr>
        <p:txBody>
          <a:bodyPr wrap="square">
            <a:spAutoFit/>
          </a:bodyPr>
          <a:lstStyle/>
          <a:p>
            <a:r>
              <a:rPr lang="fr-FR" dirty="0">
                <a:solidFill>
                  <a:srgbClr val="002060"/>
                </a:solidFill>
              </a:rPr>
              <a:t>#serotonine</a:t>
            </a:r>
            <a:endParaRPr lang="fr-FR" dirty="0"/>
          </a:p>
        </p:txBody>
      </p:sp>
    </p:spTree>
    <p:extLst>
      <p:ext uri="{BB962C8B-B14F-4D97-AF65-F5344CB8AC3E}">
        <p14:creationId xmlns:p14="http://schemas.microsoft.com/office/powerpoint/2010/main" val="4040242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6FF87-27CC-4DF9-AEAA-3D347C657A1A}"/>
              </a:ext>
            </a:extLst>
          </p:cNvPr>
          <p:cNvSpPr>
            <a:spLocks noGrp="1"/>
          </p:cNvSpPr>
          <p:nvPr>
            <p:ph type="title"/>
          </p:nvPr>
        </p:nvSpPr>
        <p:spPr/>
        <p:txBody>
          <a:bodyPr/>
          <a:lstStyle/>
          <a:p>
            <a:pPr algn="l" fontAlgn="base"/>
            <a:r>
              <a:rPr lang="fr-FR" dirty="0"/>
              <a:t>NATURA SERO</a:t>
            </a:r>
            <a:endParaRPr lang="fr-FR" b="1" i="0" dirty="0">
              <a:solidFill>
                <a:srgbClr val="464155"/>
              </a:solidFill>
              <a:effectLst/>
              <a:latin typeface="workSans-semi-bold"/>
            </a:endParaRPr>
          </a:p>
        </p:txBody>
      </p:sp>
      <p:graphicFrame>
        <p:nvGraphicFramePr>
          <p:cNvPr id="3" name="Tableau 3">
            <a:extLst>
              <a:ext uri="{FF2B5EF4-FFF2-40B4-BE49-F238E27FC236}">
                <a16:creationId xmlns:a16="http://schemas.microsoft.com/office/drawing/2014/main" id="{F136F166-3868-440D-B7E2-6623005DBF0E}"/>
              </a:ext>
            </a:extLst>
          </p:cNvPr>
          <p:cNvGraphicFramePr>
            <a:graphicFrameLocks noGrp="1"/>
          </p:cNvGraphicFramePr>
          <p:nvPr>
            <p:extLst>
              <p:ext uri="{D42A27DB-BD31-4B8C-83A1-F6EECF244321}">
                <p14:modId xmlns:p14="http://schemas.microsoft.com/office/powerpoint/2010/main" val="3181439568"/>
              </p:ext>
            </p:extLst>
          </p:nvPr>
        </p:nvGraphicFramePr>
        <p:xfrm>
          <a:off x="1115568" y="2575775"/>
          <a:ext cx="6656983" cy="3261564"/>
        </p:xfrm>
        <a:graphic>
          <a:graphicData uri="http://schemas.openxmlformats.org/drawingml/2006/table">
            <a:tbl>
              <a:tblPr firstRow="1" bandRow="1">
                <a:tableStyleId>{5C22544A-7EE6-4342-B048-85BDC9FD1C3A}</a:tableStyleId>
              </a:tblPr>
              <a:tblGrid>
                <a:gridCol w="3003550">
                  <a:extLst>
                    <a:ext uri="{9D8B030D-6E8A-4147-A177-3AD203B41FA5}">
                      <a16:colId xmlns:a16="http://schemas.microsoft.com/office/drawing/2014/main" val="3775018187"/>
                    </a:ext>
                  </a:extLst>
                </a:gridCol>
                <a:gridCol w="3653433">
                  <a:extLst>
                    <a:ext uri="{9D8B030D-6E8A-4147-A177-3AD203B41FA5}">
                      <a16:colId xmlns:a16="http://schemas.microsoft.com/office/drawing/2014/main" val="3667050895"/>
                    </a:ext>
                  </a:extLst>
                </a:gridCol>
              </a:tblGrid>
              <a:tr h="357406">
                <a:tc>
                  <a:txBody>
                    <a:bodyPr/>
                    <a:lstStyle/>
                    <a:p>
                      <a:r>
                        <a:rPr lang="fr-FR" dirty="0"/>
                        <a:t>Actifs</a:t>
                      </a:r>
                    </a:p>
                  </a:txBody>
                  <a:tcPr/>
                </a:tc>
                <a:tc>
                  <a:txBody>
                    <a:bodyPr/>
                    <a:lstStyle/>
                    <a:p>
                      <a:r>
                        <a:rPr lang="fr-FR" dirty="0"/>
                        <a:t>Quantité/gélule</a:t>
                      </a:r>
                    </a:p>
                  </a:txBody>
                  <a:tcPr/>
                </a:tc>
                <a:extLst>
                  <a:ext uri="{0D108BD9-81ED-4DB2-BD59-A6C34878D82A}">
                    <a16:rowId xmlns:a16="http://schemas.microsoft.com/office/drawing/2014/main" val="2137273203"/>
                  </a:ext>
                </a:extLst>
              </a:tr>
              <a:tr h="573339">
                <a:tc>
                  <a:txBody>
                    <a:bodyPr/>
                    <a:lstStyle/>
                    <a:p>
                      <a:r>
                        <a:rPr lang="fr-FR" sz="1600" b="0" i="0" u="none" strike="noStrike" kern="1200" baseline="0" dirty="0">
                          <a:solidFill>
                            <a:schemeClr val="dk1"/>
                          </a:solidFill>
                          <a:latin typeface="+mn-lt"/>
                          <a:ea typeface="+mn-ea"/>
                          <a:cs typeface="+mn-cs"/>
                        </a:rPr>
                        <a:t>Tryptophane</a:t>
                      </a:r>
                    </a:p>
                  </a:txBody>
                  <a:tcPr marL="31750" marR="31750" marT="19050" marB="19050" anchor="ctr"/>
                </a:tc>
                <a:tc>
                  <a:txBody>
                    <a:bodyPr/>
                    <a:lstStyle/>
                    <a:p>
                      <a:pPr algn="ctr" fontAlgn="ctr"/>
                      <a:endParaRPr lang="fr-FR" dirty="0">
                        <a:effectLst/>
                        <a:latin typeface="Barlow"/>
                      </a:endParaRPr>
                    </a:p>
                  </a:txBody>
                  <a:tcPr marL="31750" marR="31750" marT="19050" marB="19050" anchor="ctr"/>
                </a:tc>
                <a:extLst>
                  <a:ext uri="{0D108BD9-81ED-4DB2-BD59-A6C34878D82A}">
                    <a16:rowId xmlns:a16="http://schemas.microsoft.com/office/drawing/2014/main" val="3509519075"/>
                  </a:ext>
                </a:extLst>
              </a:tr>
              <a:tr h="305285">
                <a:tc>
                  <a:txBody>
                    <a:bodyPr/>
                    <a:lstStyle/>
                    <a:p>
                      <a:r>
                        <a:rPr lang="fr-FR" sz="1600" b="0" i="0" u="none" strike="noStrike" kern="1200" baseline="0" dirty="0" err="1">
                          <a:solidFill>
                            <a:schemeClr val="dk1"/>
                          </a:solidFill>
                          <a:latin typeface="+mn-lt"/>
                          <a:ea typeface="+mn-ea"/>
                          <a:cs typeface="+mn-cs"/>
                        </a:rPr>
                        <a:t>Bisglycinate</a:t>
                      </a:r>
                      <a:r>
                        <a:rPr lang="fr-FR" sz="1600" b="0" i="0" u="none" strike="noStrike" kern="1200" baseline="0" dirty="0">
                          <a:solidFill>
                            <a:schemeClr val="dk1"/>
                          </a:solidFill>
                          <a:latin typeface="+mn-lt"/>
                          <a:ea typeface="+mn-ea"/>
                          <a:cs typeface="+mn-cs"/>
                        </a:rPr>
                        <a:t> de magnésium</a:t>
                      </a:r>
                    </a:p>
                  </a:txBody>
                  <a:tcPr marL="31750" marR="31750" marT="19050" marB="19050" anchor="ctr"/>
                </a:tc>
                <a:tc>
                  <a:txBody>
                    <a:bodyPr/>
                    <a:lstStyle/>
                    <a:p>
                      <a:pPr algn="ctr" fontAlgn="ctr"/>
                      <a:endParaRPr lang="fr-FR" dirty="0">
                        <a:effectLst/>
                        <a:latin typeface="Barlow"/>
                      </a:endParaRPr>
                    </a:p>
                  </a:txBody>
                  <a:tcPr marL="31750" marR="31750" marT="19050" marB="19050" anchor="ctr"/>
                </a:tc>
                <a:extLst>
                  <a:ext uri="{0D108BD9-81ED-4DB2-BD59-A6C34878D82A}">
                    <a16:rowId xmlns:a16="http://schemas.microsoft.com/office/drawing/2014/main" val="2127465715"/>
                  </a:ext>
                </a:extLst>
              </a:tr>
              <a:tr h="305285">
                <a:tc>
                  <a:txBody>
                    <a:bodyPr/>
                    <a:lstStyle/>
                    <a:p>
                      <a:pPr fontAlgn="ctr"/>
                      <a:r>
                        <a:rPr lang="fr-FR" sz="1600" dirty="0">
                          <a:effectLst/>
                          <a:latin typeface="Barlow"/>
                        </a:rPr>
                        <a:t>Taurine</a:t>
                      </a:r>
                    </a:p>
                  </a:txBody>
                  <a:tcPr marL="31750" marR="31750" marT="19050" marB="19050" anchor="ctr"/>
                </a:tc>
                <a:tc>
                  <a:txBody>
                    <a:bodyPr/>
                    <a:lstStyle/>
                    <a:p>
                      <a:pPr algn="ctr" fontAlgn="ctr"/>
                      <a:endParaRPr lang="fr-FR" dirty="0">
                        <a:effectLst/>
                        <a:latin typeface="Barlow"/>
                      </a:endParaRPr>
                    </a:p>
                  </a:txBody>
                  <a:tcPr marL="31750" marR="31750" marT="19050" marB="19050" anchor="ctr"/>
                </a:tc>
                <a:extLst>
                  <a:ext uri="{0D108BD9-81ED-4DB2-BD59-A6C34878D82A}">
                    <a16:rowId xmlns:a16="http://schemas.microsoft.com/office/drawing/2014/main" val="1533227072"/>
                  </a:ext>
                </a:extLst>
              </a:tr>
              <a:tr h="447945">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600" b="0" i="0" u="none" strike="noStrike" kern="1200" baseline="0" dirty="0">
                          <a:solidFill>
                            <a:schemeClr val="dk1"/>
                          </a:solidFill>
                          <a:latin typeface="+mn-lt"/>
                          <a:ea typeface="+mn-ea"/>
                          <a:cs typeface="+mn-cs"/>
                        </a:rPr>
                        <a:t>Zinc gluconate 	</a:t>
                      </a:r>
                    </a:p>
                  </a:txBody>
                  <a:tcPr marL="31750" marR="31750" marT="19050" marB="19050" anchor="ctr"/>
                </a:tc>
                <a:tc>
                  <a:txBody>
                    <a:bodyPr/>
                    <a:lstStyle/>
                    <a:p>
                      <a:pPr algn="ctr" fontAlgn="ctr"/>
                      <a:endParaRPr lang="fr-FR" dirty="0">
                        <a:effectLst/>
                        <a:latin typeface="Barlow"/>
                      </a:endParaRPr>
                    </a:p>
                  </a:txBody>
                  <a:tcPr marL="31750" marR="31750" marT="19050" marB="19050" anchor="ctr"/>
                </a:tc>
                <a:extLst>
                  <a:ext uri="{0D108BD9-81ED-4DB2-BD59-A6C34878D82A}">
                    <a16:rowId xmlns:a16="http://schemas.microsoft.com/office/drawing/2014/main" val="3321108551"/>
                  </a:ext>
                </a:extLst>
              </a:tr>
              <a:tr h="305285">
                <a:tc>
                  <a:txBody>
                    <a:bodyPr/>
                    <a:lstStyle/>
                    <a:p>
                      <a:pPr fontAlgn="ctr"/>
                      <a:r>
                        <a:rPr lang="fr-FR" sz="1600" dirty="0">
                          <a:effectLst/>
                          <a:latin typeface="Barlow"/>
                        </a:rPr>
                        <a:t>Vitamine B3</a:t>
                      </a:r>
                    </a:p>
                  </a:txBody>
                  <a:tcPr marL="31750" marR="31750" marT="19050" marB="19050" anchor="ctr"/>
                </a:tc>
                <a:tc>
                  <a:txBody>
                    <a:bodyPr/>
                    <a:lstStyle/>
                    <a:p>
                      <a:pPr algn="ctr" fontAlgn="ctr"/>
                      <a:endParaRPr lang="fr-FR" dirty="0">
                        <a:effectLst/>
                        <a:latin typeface="Barlow"/>
                      </a:endParaRPr>
                    </a:p>
                  </a:txBody>
                  <a:tcPr marL="31750" marR="31750" marT="19050" marB="19050" anchor="ctr"/>
                </a:tc>
                <a:extLst>
                  <a:ext uri="{0D108BD9-81ED-4DB2-BD59-A6C34878D82A}">
                    <a16:rowId xmlns:a16="http://schemas.microsoft.com/office/drawing/2014/main" val="248240566"/>
                  </a:ext>
                </a:extLst>
              </a:tr>
              <a:tr h="305285">
                <a:tc>
                  <a:txBody>
                    <a:bodyPr/>
                    <a:lstStyle/>
                    <a:p>
                      <a:pPr fontAlgn="ctr"/>
                      <a:r>
                        <a:rPr lang="fr-FR" sz="1600" dirty="0">
                          <a:effectLst/>
                          <a:latin typeface="Barlow"/>
                        </a:rPr>
                        <a:t>Vitamine B6</a:t>
                      </a:r>
                    </a:p>
                  </a:txBody>
                  <a:tcPr marL="31750" marR="31750" marT="19050" marB="19050" anchor="ctr"/>
                </a:tc>
                <a:tc>
                  <a:txBody>
                    <a:bodyPr/>
                    <a:lstStyle/>
                    <a:p>
                      <a:pPr algn="ctr" fontAlgn="ctr"/>
                      <a:endParaRPr lang="fr-FR" dirty="0">
                        <a:effectLst/>
                        <a:latin typeface="Barlow"/>
                      </a:endParaRPr>
                    </a:p>
                  </a:txBody>
                  <a:tcPr marL="31750" marR="31750" marT="19050" marB="19050" anchor="ctr"/>
                </a:tc>
                <a:extLst>
                  <a:ext uri="{0D108BD9-81ED-4DB2-BD59-A6C34878D82A}">
                    <a16:rowId xmlns:a16="http://schemas.microsoft.com/office/drawing/2014/main" val="3641507505"/>
                  </a:ext>
                </a:extLst>
              </a:tr>
              <a:tr h="305285">
                <a:tc>
                  <a:txBody>
                    <a:bodyPr/>
                    <a:lstStyle/>
                    <a:p>
                      <a:pPr fontAlgn="ctr"/>
                      <a:r>
                        <a:rPr lang="fr-FR" sz="1600" dirty="0">
                          <a:effectLst/>
                          <a:latin typeface="Barlow"/>
                        </a:rPr>
                        <a:t>Vitamine B9</a:t>
                      </a:r>
                    </a:p>
                  </a:txBody>
                  <a:tcPr marL="31750" marR="31750" marT="19050" marB="19050" anchor="ctr"/>
                </a:tc>
                <a:tc>
                  <a:txBody>
                    <a:bodyPr/>
                    <a:lstStyle/>
                    <a:p>
                      <a:pPr algn="ctr" fontAlgn="ctr"/>
                      <a:endParaRPr lang="fr-FR" dirty="0">
                        <a:effectLst/>
                        <a:latin typeface="Barlow"/>
                      </a:endParaRPr>
                    </a:p>
                  </a:txBody>
                  <a:tcPr marL="31750" marR="31750" marT="19050" marB="19050" anchor="ctr"/>
                </a:tc>
                <a:extLst>
                  <a:ext uri="{0D108BD9-81ED-4DB2-BD59-A6C34878D82A}">
                    <a16:rowId xmlns:a16="http://schemas.microsoft.com/office/drawing/2014/main" val="914552988"/>
                  </a:ext>
                </a:extLst>
              </a:tr>
              <a:tr h="305285">
                <a:tc>
                  <a:txBody>
                    <a:bodyPr/>
                    <a:lstStyle/>
                    <a:p>
                      <a:pPr fontAlgn="ctr"/>
                      <a:r>
                        <a:rPr lang="fr-FR" sz="1600" dirty="0">
                          <a:effectLst/>
                          <a:latin typeface="Barlow"/>
                        </a:rPr>
                        <a:t>Vitamine B12</a:t>
                      </a:r>
                    </a:p>
                  </a:txBody>
                  <a:tcPr marL="31750" marR="31750" marT="19050" marB="19050" anchor="ctr"/>
                </a:tc>
                <a:tc>
                  <a:txBody>
                    <a:bodyPr/>
                    <a:lstStyle/>
                    <a:p>
                      <a:pPr algn="ctr" fontAlgn="ctr"/>
                      <a:endParaRPr lang="fr-FR" dirty="0">
                        <a:effectLst/>
                        <a:latin typeface="Barlow"/>
                      </a:endParaRPr>
                    </a:p>
                  </a:txBody>
                  <a:tcPr marL="31750" marR="31750" marT="19050" marB="19050" anchor="ctr"/>
                </a:tc>
                <a:extLst>
                  <a:ext uri="{0D108BD9-81ED-4DB2-BD59-A6C34878D82A}">
                    <a16:rowId xmlns:a16="http://schemas.microsoft.com/office/drawing/2014/main" val="2823558974"/>
                  </a:ext>
                </a:extLst>
              </a:tr>
            </a:tbl>
          </a:graphicData>
        </a:graphic>
      </p:graphicFrame>
      <p:pic>
        <p:nvPicPr>
          <p:cNvPr id="6" name="Image 5" descr="Une image contenant texte, intérieur, mur&#10;&#10;Description générée automatiquement">
            <a:extLst>
              <a:ext uri="{FF2B5EF4-FFF2-40B4-BE49-F238E27FC236}">
                <a16:creationId xmlns:a16="http://schemas.microsoft.com/office/drawing/2014/main" id="{169CE681-84CE-461B-BDCB-0A89935F38B9}"/>
              </a:ext>
            </a:extLst>
          </p:cNvPr>
          <p:cNvPicPr>
            <a:picLocks noChangeAspect="1"/>
          </p:cNvPicPr>
          <p:nvPr/>
        </p:nvPicPr>
        <p:blipFill rotWithShape="1">
          <a:blip r:embed="rId2">
            <a:extLst>
              <a:ext uri="{28A0092B-C50C-407E-A947-70E740481C1C}">
                <a14:useLocalDpi xmlns:a14="http://schemas.microsoft.com/office/drawing/2010/main" val="0"/>
              </a:ext>
            </a:extLst>
          </a:blip>
          <a:srcRect l="10556" r="4583"/>
          <a:stretch/>
        </p:blipFill>
        <p:spPr>
          <a:xfrm rot="5400000">
            <a:off x="9229795" y="240207"/>
            <a:ext cx="1800000" cy="1590835"/>
          </a:xfrm>
          <a:prstGeom prst="rect">
            <a:avLst/>
          </a:prstGeom>
          <a:ln>
            <a:solidFill>
              <a:srgbClr val="E729C7"/>
            </a:solidFill>
          </a:ln>
        </p:spPr>
      </p:pic>
      <p:sp>
        <p:nvSpPr>
          <p:cNvPr id="7" name="ZoneTexte 6">
            <a:extLst>
              <a:ext uri="{FF2B5EF4-FFF2-40B4-BE49-F238E27FC236}">
                <a16:creationId xmlns:a16="http://schemas.microsoft.com/office/drawing/2014/main" id="{ABAE333D-54CE-4C45-B3F4-4196883BAF62}"/>
              </a:ext>
            </a:extLst>
          </p:cNvPr>
          <p:cNvSpPr txBox="1"/>
          <p:nvPr/>
        </p:nvSpPr>
        <p:spPr>
          <a:xfrm>
            <a:off x="9666215" y="2348640"/>
            <a:ext cx="1516813" cy="369332"/>
          </a:xfrm>
          <a:prstGeom prst="rect">
            <a:avLst/>
          </a:prstGeom>
          <a:noFill/>
        </p:spPr>
        <p:txBody>
          <a:bodyPr wrap="square">
            <a:spAutoFit/>
          </a:bodyPr>
          <a:lstStyle/>
          <a:p>
            <a:r>
              <a:rPr lang="fr-FR" dirty="0">
                <a:solidFill>
                  <a:srgbClr val="002060"/>
                </a:solidFill>
              </a:rPr>
              <a:t>#serotonine</a:t>
            </a:r>
            <a:endParaRPr lang="fr-FR" dirty="0"/>
          </a:p>
        </p:txBody>
      </p:sp>
    </p:spTree>
    <p:extLst>
      <p:ext uri="{BB962C8B-B14F-4D97-AF65-F5344CB8AC3E}">
        <p14:creationId xmlns:p14="http://schemas.microsoft.com/office/powerpoint/2010/main" val="929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6FF87-27CC-4DF9-AEAA-3D347C657A1A}"/>
              </a:ext>
            </a:extLst>
          </p:cNvPr>
          <p:cNvSpPr>
            <a:spLocks noGrp="1"/>
          </p:cNvSpPr>
          <p:nvPr>
            <p:ph type="title"/>
          </p:nvPr>
        </p:nvSpPr>
        <p:spPr/>
        <p:txBody>
          <a:bodyPr/>
          <a:lstStyle/>
          <a:p>
            <a:pPr algn="l" fontAlgn="base"/>
            <a:r>
              <a:rPr lang="fr-FR" dirty="0"/>
              <a:t>MAGNESIUM</a:t>
            </a:r>
            <a:endParaRPr lang="fr-FR" b="1" i="0" dirty="0">
              <a:solidFill>
                <a:srgbClr val="464155"/>
              </a:solidFill>
              <a:effectLst/>
              <a:latin typeface="workSans-semi-bold"/>
            </a:endParaRPr>
          </a:p>
        </p:txBody>
      </p:sp>
      <p:graphicFrame>
        <p:nvGraphicFramePr>
          <p:cNvPr id="3" name="Tableau 3">
            <a:extLst>
              <a:ext uri="{FF2B5EF4-FFF2-40B4-BE49-F238E27FC236}">
                <a16:creationId xmlns:a16="http://schemas.microsoft.com/office/drawing/2014/main" id="{F136F166-3868-440D-B7E2-6623005DBF0E}"/>
              </a:ext>
            </a:extLst>
          </p:cNvPr>
          <p:cNvGraphicFramePr>
            <a:graphicFrameLocks noGrp="1"/>
          </p:cNvGraphicFramePr>
          <p:nvPr>
            <p:extLst>
              <p:ext uri="{D42A27DB-BD31-4B8C-83A1-F6EECF244321}">
                <p14:modId xmlns:p14="http://schemas.microsoft.com/office/powerpoint/2010/main" val="1534761177"/>
              </p:ext>
            </p:extLst>
          </p:nvPr>
        </p:nvGraphicFramePr>
        <p:xfrm>
          <a:off x="1115568" y="2575775"/>
          <a:ext cx="6656983" cy="1563939"/>
        </p:xfrm>
        <a:graphic>
          <a:graphicData uri="http://schemas.openxmlformats.org/drawingml/2006/table">
            <a:tbl>
              <a:tblPr firstRow="1" bandRow="1">
                <a:tableStyleId>{5C22544A-7EE6-4342-B048-85BDC9FD1C3A}</a:tableStyleId>
              </a:tblPr>
              <a:tblGrid>
                <a:gridCol w="4437944">
                  <a:extLst>
                    <a:ext uri="{9D8B030D-6E8A-4147-A177-3AD203B41FA5}">
                      <a16:colId xmlns:a16="http://schemas.microsoft.com/office/drawing/2014/main" val="3775018187"/>
                    </a:ext>
                  </a:extLst>
                </a:gridCol>
                <a:gridCol w="2219039">
                  <a:extLst>
                    <a:ext uri="{9D8B030D-6E8A-4147-A177-3AD203B41FA5}">
                      <a16:colId xmlns:a16="http://schemas.microsoft.com/office/drawing/2014/main" val="3667050895"/>
                    </a:ext>
                  </a:extLst>
                </a:gridCol>
              </a:tblGrid>
              <a:tr h="357406">
                <a:tc>
                  <a:txBody>
                    <a:bodyPr/>
                    <a:lstStyle/>
                    <a:p>
                      <a:r>
                        <a:rPr lang="fr-FR" dirty="0"/>
                        <a:t>Actifs</a:t>
                      </a:r>
                    </a:p>
                  </a:txBody>
                  <a:tcPr/>
                </a:tc>
                <a:tc>
                  <a:txBody>
                    <a:bodyPr/>
                    <a:lstStyle/>
                    <a:p>
                      <a:r>
                        <a:rPr lang="fr-FR" dirty="0"/>
                        <a:t>Quantité/gélule</a:t>
                      </a:r>
                    </a:p>
                  </a:txBody>
                  <a:tcPr/>
                </a:tc>
                <a:extLst>
                  <a:ext uri="{0D108BD9-81ED-4DB2-BD59-A6C34878D82A}">
                    <a16:rowId xmlns:a16="http://schemas.microsoft.com/office/drawing/2014/main" val="2137273203"/>
                  </a:ext>
                </a:extLst>
              </a:tr>
              <a:tr h="5733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i="0" u="none" strike="noStrike" kern="1200" baseline="0" dirty="0">
                          <a:solidFill>
                            <a:schemeClr val="dk1"/>
                          </a:solidFill>
                          <a:latin typeface="+mn-lt"/>
                          <a:ea typeface="+mn-ea"/>
                          <a:cs typeface="+mn-cs"/>
                        </a:rPr>
                        <a:t>Magnésium glycérophosphate</a:t>
                      </a:r>
                    </a:p>
                  </a:txBody>
                  <a:tcPr marL="31750" marR="31750" marT="19050" marB="19050" anchor="ctr"/>
                </a:tc>
                <a:tc>
                  <a:txBody>
                    <a:bodyPr/>
                    <a:lstStyle/>
                    <a:p>
                      <a:pPr algn="ctr" fontAlgn="ctr"/>
                      <a:endParaRPr lang="fr-FR" dirty="0">
                        <a:effectLst/>
                        <a:latin typeface="Barlow"/>
                      </a:endParaRPr>
                    </a:p>
                  </a:txBody>
                  <a:tcPr marL="31750" marR="31750" marT="19050" marB="19050" anchor="ctr"/>
                </a:tc>
                <a:extLst>
                  <a:ext uri="{0D108BD9-81ED-4DB2-BD59-A6C34878D82A}">
                    <a16:rowId xmlns:a16="http://schemas.microsoft.com/office/drawing/2014/main" val="3509519075"/>
                  </a:ext>
                </a:extLst>
              </a:tr>
              <a:tr h="305285">
                <a:tc>
                  <a:txBody>
                    <a:bodyPr/>
                    <a:lstStyle/>
                    <a:p>
                      <a:r>
                        <a:rPr lang="fr-FR" sz="1600" b="0" i="0" u="none" strike="noStrike" kern="1200" baseline="0" dirty="0">
                          <a:solidFill>
                            <a:schemeClr val="dk1"/>
                          </a:solidFill>
                          <a:latin typeface="+mn-lt"/>
                          <a:ea typeface="+mn-ea"/>
                          <a:cs typeface="+mn-cs"/>
                        </a:rPr>
                        <a:t>Magnésium </a:t>
                      </a:r>
                      <a:r>
                        <a:rPr lang="fr-FR" sz="1600" b="0" i="0" u="none" strike="noStrike" kern="1200" baseline="0" dirty="0" err="1">
                          <a:solidFill>
                            <a:schemeClr val="dk1"/>
                          </a:solidFill>
                          <a:latin typeface="+mn-lt"/>
                          <a:ea typeface="+mn-ea"/>
                          <a:cs typeface="+mn-cs"/>
                        </a:rPr>
                        <a:t>pidolate</a:t>
                      </a:r>
                      <a:endParaRPr lang="fr-FR" sz="1600" b="0" i="0" u="none" strike="noStrike" kern="1200" baseline="0" dirty="0">
                        <a:solidFill>
                          <a:schemeClr val="dk1"/>
                        </a:solidFill>
                        <a:latin typeface="+mn-lt"/>
                        <a:ea typeface="+mn-ea"/>
                        <a:cs typeface="+mn-cs"/>
                      </a:endParaRPr>
                    </a:p>
                  </a:txBody>
                  <a:tcPr marL="31750" marR="31750" marT="19050" marB="19050" anchor="ctr"/>
                </a:tc>
                <a:tc>
                  <a:txBody>
                    <a:bodyPr/>
                    <a:lstStyle/>
                    <a:p>
                      <a:pPr algn="ctr" fontAlgn="ctr"/>
                      <a:endParaRPr lang="fr-FR" dirty="0">
                        <a:effectLst/>
                        <a:latin typeface="Barlow"/>
                      </a:endParaRPr>
                    </a:p>
                  </a:txBody>
                  <a:tcPr marL="31750" marR="31750" marT="19050" marB="19050" anchor="ctr"/>
                </a:tc>
                <a:extLst>
                  <a:ext uri="{0D108BD9-81ED-4DB2-BD59-A6C34878D82A}">
                    <a16:rowId xmlns:a16="http://schemas.microsoft.com/office/drawing/2014/main" val="2127465715"/>
                  </a:ext>
                </a:extLst>
              </a:tr>
              <a:tr h="305285">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600" b="0" i="0" u="none" strike="noStrike" kern="1200" baseline="0" dirty="0">
                          <a:solidFill>
                            <a:schemeClr val="dk1"/>
                          </a:solidFill>
                          <a:latin typeface="+mn-lt"/>
                          <a:ea typeface="+mn-ea"/>
                          <a:cs typeface="+mn-cs"/>
                        </a:rPr>
                        <a:t>Vitamine B6</a:t>
                      </a:r>
                    </a:p>
                  </a:txBody>
                  <a:tcPr marL="31750" marR="31750" marT="19050" marB="19050" anchor="ctr"/>
                </a:tc>
                <a:tc>
                  <a:txBody>
                    <a:bodyPr/>
                    <a:lstStyle/>
                    <a:p>
                      <a:pPr algn="ctr" fontAlgn="ctr"/>
                      <a:endParaRPr lang="fr-FR" dirty="0">
                        <a:effectLst/>
                        <a:latin typeface="Barlow"/>
                      </a:endParaRPr>
                    </a:p>
                  </a:txBody>
                  <a:tcPr marL="31750" marR="31750" marT="19050" marB="19050" anchor="ctr"/>
                </a:tc>
                <a:extLst>
                  <a:ext uri="{0D108BD9-81ED-4DB2-BD59-A6C34878D82A}">
                    <a16:rowId xmlns:a16="http://schemas.microsoft.com/office/drawing/2014/main" val="1533227072"/>
                  </a:ext>
                </a:extLst>
              </a:tr>
            </a:tbl>
          </a:graphicData>
        </a:graphic>
      </p:graphicFrame>
      <p:pic>
        <p:nvPicPr>
          <p:cNvPr id="5" name="Image 4" descr="Une image contenant texte, intérieur&#10;&#10;Description générée automatiquement">
            <a:extLst>
              <a:ext uri="{FF2B5EF4-FFF2-40B4-BE49-F238E27FC236}">
                <a16:creationId xmlns:a16="http://schemas.microsoft.com/office/drawing/2014/main" id="{116FDEFC-2A76-4A80-A39E-4C498B13EFE0}"/>
              </a:ext>
            </a:extLst>
          </p:cNvPr>
          <p:cNvPicPr>
            <a:picLocks noChangeAspect="1"/>
          </p:cNvPicPr>
          <p:nvPr/>
        </p:nvPicPr>
        <p:blipFill rotWithShape="1">
          <a:blip r:embed="rId2">
            <a:extLst>
              <a:ext uri="{28A0092B-C50C-407E-A947-70E740481C1C}">
                <a14:useLocalDpi xmlns:a14="http://schemas.microsoft.com/office/drawing/2010/main" val="0"/>
              </a:ext>
            </a:extLst>
          </a:blip>
          <a:srcRect l="4306"/>
          <a:stretch/>
        </p:blipFill>
        <p:spPr>
          <a:xfrm rot="5400000">
            <a:off x="9391735" y="330254"/>
            <a:ext cx="1800000" cy="1410740"/>
          </a:xfrm>
          <a:prstGeom prst="rect">
            <a:avLst/>
          </a:prstGeom>
          <a:ln>
            <a:solidFill>
              <a:srgbClr val="E729C7"/>
            </a:solidFill>
          </a:ln>
        </p:spPr>
      </p:pic>
      <p:sp>
        <p:nvSpPr>
          <p:cNvPr id="7" name="ZoneTexte 6">
            <a:extLst>
              <a:ext uri="{FF2B5EF4-FFF2-40B4-BE49-F238E27FC236}">
                <a16:creationId xmlns:a16="http://schemas.microsoft.com/office/drawing/2014/main" id="{C983E82F-DA44-43F1-925C-7B78F0A9EE4A}"/>
              </a:ext>
            </a:extLst>
          </p:cNvPr>
          <p:cNvSpPr txBox="1"/>
          <p:nvPr/>
        </p:nvSpPr>
        <p:spPr>
          <a:xfrm>
            <a:off x="9666215" y="2348640"/>
            <a:ext cx="1516813" cy="369332"/>
          </a:xfrm>
          <a:prstGeom prst="rect">
            <a:avLst/>
          </a:prstGeom>
          <a:noFill/>
        </p:spPr>
        <p:txBody>
          <a:bodyPr wrap="square">
            <a:spAutoFit/>
          </a:bodyPr>
          <a:lstStyle/>
          <a:p>
            <a:r>
              <a:rPr lang="fr-FR" dirty="0">
                <a:solidFill>
                  <a:srgbClr val="002060"/>
                </a:solidFill>
              </a:rPr>
              <a:t>#serotonine</a:t>
            </a:r>
            <a:endParaRPr lang="fr-FR" dirty="0"/>
          </a:p>
        </p:txBody>
      </p:sp>
    </p:spTree>
    <p:extLst>
      <p:ext uri="{BB962C8B-B14F-4D97-AF65-F5344CB8AC3E}">
        <p14:creationId xmlns:p14="http://schemas.microsoft.com/office/powerpoint/2010/main" val="42177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6FF87-27CC-4DF9-AEAA-3D347C657A1A}"/>
              </a:ext>
            </a:extLst>
          </p:cNvPr>
          <p:cNvSpPr>
            <a:spLocks noGrp="1"/>
          </p:cNvSpPr>
          <p:nvPr>
            <p:ph type="title"/>
          </p:nvPr>
        </p:nvSpPr>
        <p:spPr/>
        <p:txBody>
          <a:bodyPr/>
          <a:lstStyle/>
          <a:p>
            <a:pPr algn="l" fontAlgn="base"/>
            <a:r>
              <a:rPr lang="fr-FR" dirty="0"/>
              <a:t>OMEGAREL</a:t>
            </a:r>
            <a:endParaRPr lang="fr-FR" b="1" i="0" dirty="0">
              <a:solidFill>
                <a:srgbClr val="464155"/>
              </a:solidFill>
              <a:effectLst/>
              <a:latin typeface="workSans-semi-bold"/>
            </a:endParaRPr>
          </a:p>
        </p:txBody>
      </p:sp>
      <p:graphicFrame>
        <p:nvGraphicFramePr>
          <p:cNvPr id="3" name="Tableau 3">
            <a:extLst>
              <a:ext uri="{FF2B5EF4-FFF2-40B4-BE49-F238E27FC236}">
                <a16:creationId xmlns:a16="http://schemas.microsoft.com/office/drawing/2014/main" id="{F136F166-3868-440D-B7E2-6623005DBF0E}"/>
              </a:ext>
            </a:extLst>
          </p:cNvPr>
          <p:cNvGraphicFramePr>
            <a:graphicFrameLocks noGrp="1"/>
          </p:cNvGraphicFramePr>
          <p:nvPr>
            <p:extLst>
              <p:ext uri="{D42A27DB-BD31-4B8C-83A1-F6EECF244321}">
                <p14:modId xmlns:p14="http://schemas.microsoft.com/office/powerpoint/2010/main" val="344220007"/>
              </p:ext>
            </p:extLst>
          </p:nvPr>
        </p:nvGraphicFramePr>
        <p:xfrm>
          <a:off x="942975" y="2204466"/>
          <a:ext cx="8401050" cy="1515364"/>
        </p:xfrm>
        <a:graphic>
          <a:graphicData uri="http://schemas.openxmlformats.org/drawingml/2006/table">
            <a:tbl>
              <a:tblPr firstRow="1" bandRow="1">
                <a:tableStyleId>{5C22544A-7EE6-4342-B048-85BDC9FD1C3A}</a:tableStyleId>
              </a:tblPr>
              <a:tblGrid>
                <a:gridCol w="5200650">
                  <a:extLst>
                    <a:ext uri="{9D8B030D-6E8A-4147-A177-3AD203B41FA5}">
                      <a16:colId xmlns:a16="http://schemas.microsoft.com/office/drawing/2014/main" val="3775018187"/>
                    </a:ext>
                  </a:extLst>
                </a:gridCol>
                <a:gridCol w="3200400">
                  <a:extLst>
                    <a:ext uri="{9D8B030D-6E8A-4147-A177-3AD203B41FA5}">
                      <a16:colId xmlns:a16="http://schemas.microsoft.com/office/drawing/2014/main" val="3667050895"/>
                    </a:ext>
                  </a:extLst>
                </a:gridCol>
              </a:tblGrid>
              <a:tr h="379984">
                <a:tc>
                  <a:txBody>
                    <a:bodyPr/>
                    <a:lstStyle/>
                    <a:p>
                      <a:r>
                        <a:rPr lang="fr-FR" dirty="0"/>
                        <a:t>Actifs</a:t>
                      </a:r>
                    </a:p>
                  </a:txBody>
                  <a:tcPr/>
                </a:tc>
                <a:tc>
                  <a:txBody>
                    <a:bodyPr/>
                    <a:lstStyle/>
                    <a:p>
                      <a:r>
                        <a:rPr lang="fr-FR" dirty="0"/>
                        <a:t>Quantité pour 2 capsules</a:t>
                      </a:r>
                    </a:p>
                  </a:txBody>
                  <a:tcPr/>
                </a:tc>
                <a:extLst>
                  <a:ext uri="{0D108BD9-81ED-4DB2-BD59-A6C34878D82A}">
                    <a16:rowId xmlns:a16="http://schemas.microsoft.com/office/drawing/2014/main" val="2137273203"/>
                  </a:ext>
                </a:extLst>
              </a:tr>
              <a:tr h="692150">
                <a:tc>
                  <a:txBody>
                    <a:bodyPr/>
                    <a:lstStyle/>
                    <a:p>
                      <a:r>
                        <a:rPr lang="fr-FR" b="0" i="0" dirty="0">
                          <a:solidFill>
                            <a:srgbClr val="4D4D4D"/>
                          </a:solidFill>
                          <a:effectLst/>
                          <a:latin typeface="Barlow"/>
                        </a:rPr>
                        <a:t>Huile de poissons</a:t>
                      </a:r>
                      <a:br>
                        <a:rPr lang="fr-FR" dirty="0"/>
                      </a:br>
                      <a:r>
                        <a:rPr lang="fr-FR" b="0" i="0" dirty="0">
                          <a:solidFill>
                            <a:srgbClr val="4D4D4D"/>
                          </a:solidFill>
                          <a:effectLst/>
                          <a:latin typeface="Barlow"/>
                        </a:rPr>
                        <a:t>dont oméga 3</a:t>
                      </a:r>
                      <a:br>
                        <a:rPr lang="fr-FR" dirty="0"/>
                      </a:br>
                      <a:r>
                        <a:rPr lang="fr-FR" b="0" i="0" dirty="0">
                          <a:solidFill>
                            <a:srgbClr val="4D4D4D"/>
                          </a:solidFill>
                          <a:effectLst/>
                          <a:latin typeface="Barlow"/>
                        </a:rPr>
                        <a:t>EPA</a:t>
                      </a:r>
                      <a:br>
                        <a:rPr lang="fr-FR" dirty="0"/>
                      </a:br>
                      <a:r>
                        <a:rPr lang="fr-FR" b="0" i="0" dirty="0">
                          <a:solidFill>
                            <a:srgbClr val="4D4D4D"/>
                          </a:solidFill>
                          <a:effectLst/>
                          <a:latin typeface="Barlow"/>
                        </a:rPr>
                        <a:t>DHA</a:t>
                      </a:r>
                      <a:endParaRPr lang="fr-FR" sz="1800" b="0" i="0" u="none" strike="noStrike" kern="1200" baseline="0" dirty="0">
                        <a:solidFill>
                          <a:schemeClr val="dk1"/>
                        </a:solidFill>
                        <a:latin typeface="+mn-lt"/>
                        <a:ea typeface="+mn-ea"/>
                        <a:cs typeface="+mn-cs"/>
                      </a:endParaRPr>
                    </a:p>
                  </a:txBody>
                  <a:tcPr marL="31750" marR="31750" marT="19050" marB="19050" anchor="ctr"/>
                </a:tc>
                <a:tc>
                  <a:txBody>
                    <a:bodyPr/>
                    <a:lstStyle/>
                    <a:p>
                      <a:r>
                        <a:rPr lang="nn-NO" sz="1800" b="0" i="0" kern="1200" dirty="0">
                          <a:solidFill>
                            <a:schemeClr val="dk1"/>
                          </a:solidFill>
                          <a:effectLst/>
                          <a:latin typeface="+mn-lt"/>
                          <a:ea typeface="+mn-ea"/>
                          <a:cs typeface="+mn-cs"/>
                        </a:rPr>
                        <a:t>1000 mg</a:t>
                      </a:r>
                      <a:br>
                        <a:rPr lang="nn-NO" dirty="0"/>
                      </a:br>
                      <a:r>
                        <a:rPr lang="nn-NO" sz="1800" b="0" i="0" kern="1200" dirty="0">
                          <a:solidFill>
                            <a:schemeClr val="dk1"/>
                          </a:solidFill>
                          <a:effectLst/>
                          <a:latin typeface="+mn-lt"/>
                          <a:ea typeface="+mn-ea"/>
                          <a:cs typeface="+mn-cs"/>
                        </a:rPr>
                        <a:t>634 mg</a:t>
                      </a:r>
                      <a:br>
                        <a:rPr lang="nn-NO" dirty="0"/>
                      </a:br>
                      <a:r>
                        <a:rPr lang="nn-NO" sz="1800" b="0" i="0" kern="1200" dirty="0">
                          <a:solidFill>
                            <a:schemeClr val="dk1"/>
                          </a:solidFill>
                          <a:effectLst/>
                          <a:latin typeface="+mn-lt"/>
                          <a:ea typeface="+mn-ea"/>
                          <a:cs typeface="+mn-cs"/>
                        </a:rPr>
                        <a:t>312 mg</a:t>
                      </a:r>
                      <a:br>
                        <a:rPr lang="nn-NO" dirty="0"/>
                      </a:br>
                      <a:r>
                        <a:rPr lang="nn-NO" sz="1800" b="0" i="0" kern="1200" dirty="0">
                          <a:solidFill>
                            <a:schemeClr val="dk1"/>
                          </a:solidFill>
                          <a:effectLst/>
                          <a:latin typeface="+mn-lt"/>
                          <a:ea typeface="+mn-ea"/>
                          <a:cs typeface="+mn-cs"/>
                        </a:rPr>
                        <a:t>229 mg</a:t>
                      </a:r>
                      <a:r>
                        <a:rPr lang="nn-NO" sz="1800" b="0" i="0" u="none" strike="noStrike" kern="1200" baseline="0" dirty="0">
                          <a:solidFill>
                            <a:schemeClr val="dk1"/>
                          </a:solidFill>
                          <a:latin typeface="+mn-lt"/>
                          <a:ea typeface="+mn-ea"/>
                          <a:cs typeface="+mn-cs"/>
                        </a:rPr>
                        <a:t>	</a:t>
                      </a:r>
                    </a:p>
                  </a:txBody>
                  <a:tcPr marL="31750" marR="31750" marT="19050" marB="19050" anchor="ctr"/>
                </a:tc>
                <a:extLst>
                  <a:ext uri="{0D108BD9-81ED-4DB2-BD59-A6C34878D82A}">
                    <a16:rowId xmlns:a16="http://schemas.microsoft.com/office/drawing/2014/main" val="3509519075"/>
                  </a:ext>
                </a:extLst>
              </a:tr>
            </a:tbl>
          </a:graphicData>
        </a:graphic>
      </p:graphicFrame>
      <p:pic>
        <p:nvPicPr>
          <p:cNvPr id="6" name="Picture 6" descr="OMEGARELOGA_1">
            <a:hlinkClick r:id="rId2"/>
            <a:extLst>
              <a:ext uri="{FF2B5EF4-FFF2-40B4-BE49-F238E27FC236}">
                <a16:creationId xmlns:a16="http://schemas.microsoft.com/office/drawing/2014/main" id="{1EF96F46-9BC5-418F-84E1-458174C03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0278" y="85290"/>
            <a:ext cx="1846154" cy="1800000"/>
          </a:xfrm>
          <a:prstGeom prst="rect">
            <a:avLst/>
          </a:prstGeom>
          <a:noFill/>
          <a:ln>
            <a:solidFill>
              <a:srgbClr val="E729C7"/>
            </a:solidFill>
          </a:ln>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5529E27F-ADA9-460B-86AD-748B62462E39}"/>
              </a:ext>
            </a:extLst>
          </p:cNvPr>
          <p:cNvSpPr txBox="1"/>
          <p:nvPr/>
        </p:nvSpPr>
        <p:spPr>
          <a:xfrm>
            <a:off x="9666215" y="2348640"/>
            <a:ext cx="1516813" cy="369332"/>
          </a:xfrm>
          <a:prstGeom prst="rect">
            <a:avLst/>
          </a:prstGeom>
          <a:noFill/>
        </p:spPr>
        <p:txBody>
          <a:bodyPr wrap="square">
            <a:spAutoFit/>
          </a:bodyPr>
          <a:lstStyle/>
          <a:p>
            <a:r>
              <a:rPr lang="fr-FR" dirty="0">
                <a:solidFill>
                  <a:srgbClr val="002060"/>
                </a:solidFill>
              </a:rPr>
              <a:t>#serotonine</a:t>
            </a:r>
            <a:endParaRPr lang="fr-FR" dirty="0"/>
          </a:p>
        </p:txBody>
      </p:sp>
    </p:spTree>
    <p:extLst>
      <p:ext uri="{BB962C8B-B14F-4D97-AF65-F5344CB8AC3E}">
        <p14:creationId xmlns:p14="http://schemas.microsoft.com/office/powerpoint/2010/main" val="70411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6FF87-27CC-4DF9-AEAA-3D347C657A1A}"/>
              </a:ext>
            </a:extLst>
          </p:cNvPr>
          <p:cNvSpPr>
            <a:spLocks noGrp="1"/>
          </p:cNvSpPr>
          <p:nvPr>
            <p:ph type="title"/>
          </p:nvPr>
        </p:nvSpPr>
        <p:spPr/>
        <p:txBody>
          <a:bodyPr/>
          <a:lstStyle/>
          <a:p>
            <a:pPr algn="l" fontAlgn="base"/>
            <a:r>
              <a:rPr lang="fr-FR" b="1" i="0" dirty="0">
                <a:solidFill>
                  <a:srgbClr val="464155"/>
                </a:solidFill>
                <a:effectLst/>
                <a:latin typeface="workSans-semi-bold"/>
              </a:rPr>
              <a:t>KUDZU</a:t>
            </a:r>
          </a:p>
        </p:txBody>
      </p:sp>
      <p:graphicFrame>
        <p:nvGraphicFramePr>
          <p:cNvPr id="3" name="Tableau 3">
            <a:extLst>
              <a:ext uri="{FF2B5EF4-FFF2-40B4-BE49-F238E27FC236}">
                <a16:creationId xmlns:a16="http://schemas.microsoft.com/office/drawing/2014/main" id="{F136F166-3868-440D-B7E2-6623005DBF0E}"/>
              </a:ext>
            </a:extLst>
          </p:cNvPr>
          <p:cNvGraphicFramePr>
            <a:graphicFrameLocks noGrp="1"/>
          </p:cNvGraphicFramePr>
          <p:nvPr>
            <p:extLst>
              <p:ext uri="{D42A27DB-BD31-4B8C-83A1-F6EECF244321}">
                <p14:modId xmlns:p14="http://schemas.microsoft.com/office/powerpoint/2010/main" val="3741438052"/>
              </p:ext>
            </p:extLst>
          </p:nvPr>
        </p:nvGraphicFramePr>
        <p:xfrm>
          <a:off x="942975" y="2204466"/>
          <a:ext cx="8401050" cy="1072134"/>
        </p:xfrm>
        <a:graphic>
          <a:graphicData uri="http://schemas.openxmlformats.org/drawingml/2006/table">
            <a:tbl>
              <a:tblPr firstRow="1" bandRow="1">
                <a:tableStyleId>{5C22544A-7EE6-4342-B048-85BDC9FD1C3A}</a:tableStyleId>
              </a:tblPr>
              <a:tblGrid>
                <a:gridCol w="2957906">
                  <a:extLst>
                    <a:ext uri="{9D8B030D-6E8A-4147-A177-3AD203B41FA5}">
                      <a16:colId xmlns:a16="http://schemas.microsoft.com/office/drawing/2014/main" val="3775018187"/>
                    </a:ext>
                  </a:extLst>
                </a:gridCol>
                <a:gridCol w="5443144">
                  <a:extLst>
                    <a:ext uri="{9D8B030D-6E8A-4147-A177-3AD203B41FA5}">
                      <a16:colId xmlns:a16="http://schemas.microsoft.com/office/drawing/2014/main" val="3667050895"/>
                    </a:ext>
                  </a:extLst>
                </a:gridCol>
              </a:tblGrid>
              <a:tr h="379984">
                <a:tc>
                  <a:txBody>
                    <a:bodyPr/>
                    <a:lstStyle/>
                    <a:p>
                      <a:r>
                        <a:rPr lang="fr-FR" dirty="0"/>
                        <a:t>Actifs</a:t>
                      </a:r>
                    </a:p>
                  </a:txBody>
                  <a:tcPr/>
                </a:tc>
                <a:tc>
                  <a:txBody>
                    <a:bodyPr/>
                    <a:lstStyle/>
                    <a:p>
                      <a:r>
                        <a:rPr lang="fr-FR" dirty="0"/>
                        <a:t>Quantité/gélule</a:t>
                      </a:r>
                    </a:p>
                  </a:txBody>
                  <a:tcPr/>
                </a:tc>
                <a:extLst>
                  <a:ext uri="{0D108BD9-81ED-4DB2-BD59-A6C34878D82A}">
                    <a16:rowId xmlns:a16="http://schemas.microsoft.com/office/drawing/2014/main" val="2137273203"/>
                  </a:ext>
                </a:extLst>
              </a:tr>
              <a:tr h="692150">
                <a:tc>
                  <a:txBody>
                    <a:bodyPr/>
                    <a:lstStyle/>
                    <a:p>
                      <a:r>
                        <a:rPr lang="fr-FR" sz="1800" b="0" i="0" u="none" strike="noStrike" kern="1200" baseline="0" dirty="0">
                          <a:solidFill>
                            <a:schemeClr val="dk1"/>
                          </a:solidFill>
                          <a:latin typeface="+mn-lt"/>
                          <a:ea typeface="+mn-ea"/>
                          <a:cs typeface="+mn-cs"/>
                        </a:rPr>
                        <a:t>Racine KUDZU</a:t>
                      </a:r>
                    </a:p>
                  </a:txBody>
                  <a:tcPr marL="31750" marR="31750" marT="19050" marB="19050" anchor="ctr"/>
                </a:tc>
                <a:tc>
                  <a:txBody>
                    <a:bodyPr/>
                    <a:lstStyle/>
                    <a:p>
                      <a:r>
                        <a:rPr lang="fr-FR" sz="1800" b="0" i="0" u="none" strike="noStrike" kern="1200" baseline="0" dirty="0">
                          <a:solidFill>
                            <a:schemeClr val="dk1"/>
                          </a:solidFill>
                          <a:latin typeface="+mn-lt"/>
                          <a:ea typeface="+mn-ea"/>
                          <a:cs typeface="+mn-cs"/>
                        </a:rPr>
                        <a:t>200 mg (dont 16 mg </a:t>
                      </a:r>
                      <a:r>
                        <a:rPr lang="fr-FR" sz="1800" b="0" i="0" u="none" strike="noStrike" kern="1200" baseline="0" dirty="0" err="1">
                          <a:solidFill>
                            <a:schemeClr val="dk1"/>
                          </a:solidFill>
                          <a:latin typeface="+mn-lt"/>
                          <a:ea typeface="+mn-ea"/>
                          <a:cs typeface="+mn-cs"/>
                        </a:rPr>
                        <a:t>isoflavonoïdes</a:t>
                      </a:r>
                      <a:r>
                        <a:rPr lang="fr-FR" sz="1800" b="0" i="0" u="none" strike="noStrike" kern="1200" baseline="0" dirty="0">
                          <a:solidFill>
                            <a:schemeClr val="dk1"/>
                          </a:solidFill>
                          <a:latin typeface="+mn-lt"/>
                          <a:ea typeface="+mn-ea"/>
                          <a:cs typeface="+mn-cs"/>
                        </a:rPr>
                        <a:t>) 	</a:t>
                      </a:r>
                    </a:p>
                  </a:txBody>
                  <a:tcPr marL="31750" marR="31750" marT="19050" marB="19050" anchor="ctr"/>
                </a:tc>
                <a:extLst>
                  <a:ext uri="{0D108BD9-81ED-4DB2-BD59-A6C34878D82A}">
                    <a16:rowId xmlns:a16="http://schemas.microsoft.com/office/drawing/2014/main" val="3509519075"/>
                  </a:ext>
                </a:extLst>
              </a:tr>
            </a:tbl>
          </a:graphicData>
        </a:graphic>
      </p:graphicFrame>
      <p:pic>
        <p:nvPicPr>
          <p:cNvPr id="6" name="Image 5" descr="Une image contenant texte, conteneur, bidon&#10;&#10;Description générée automatiquement">
            <a:extLst>
              <a:ext uri="{FF2B5EF4-FFF2-40B4-BE49-F238E27FC236}">
                <a16:creationId xmlns:a16="http://schemas.microsoft.com/office/drawing/2014/main" id="{C26EDAF9-B5E9-4F46-ADFC-36A7C25B535A}"/>
              </a:ext>
            </a:extLst>
          </p:cNvPr>
          <p:cNvPicPr>
            <a:picLocks noChangeAspect="1"/>
          </p:cNvPicPr>
          <p:nvPr/>
        </p:nvPicPr>
        <p:blipFill rotWithShape="1">
          <a:blip r:embed="rId2">
            <a:extLst>
              <a:ext uri="{28A0092B-C50C-407E-A947-70E740481C1C}">
                <a14:useLocalDpi xmlns:a14="http://schemas.microsoft.com/office/drawing/2010/main" val="0"/>
              </a:ext>
            </a:extLst>
          </a:blip>
          <a:srcRect l="4722" r="2308"/>
          <a:stretch/>
        </p:blipFill>
        <p:spPr>
          <a:xfrm rot="5400000">
            <a:off x="9170073" y="340295"/>
            <a:ext cx="1800000" cy="1452093"/>
          </a:xfrm>
          <a:prstGeom prst="rect">
            <a:avLst/>
          </a:prstGeom>
          <a:ln>
            <a:solidFill>
              <a:srgbClr val="E729C7"/>
            </a:solidFill>
          </a:ln>
        </p:spPr>
      </p:pic>
      <p:sp>
        <p:nvSpPr>
          <p:cNvPr id="7" name="ZoneTexte 6">
            <a:extLst>
              <a:ext uri="{FF2B5EF4-FFF2-40B4-BE49-F238E27FC236}">
                <a16:creationId xmlns:a16="http://schemas.microsoft.com/office/drawing/2014/main" id="{7970C7CF-472C-4501-A145-54A7307BECEA}"/>
              </a:ext>
            </a:extLst>
          </p:cNvPr>
          <p:cNvSpPr txBox="1"/>
          <p:nvPr/>
        </p:nvSpPr>
        <p:spPr>
          <a:xfrm>
            <a:off x="9666215" y="2348640"/>
            <a:ext cx="1516813" cy="369332"/>
          </a:xfrm>
          <a:prstGeom prst="rect">
            <a:avLst/>
          </a:prstGeom>
          <a:noFill/>
        </p:spPr>
        <p:txBody>
          <a:bodyPr wrap="square">
            <a:spAutoFit/>
          </a:bodyPr>
          <a:lstStyle/>
          <a:p>
            <a:r>
              <a:rPr lang="fr-FR" dirty="0">
                <a:solidFill>
                  <a:srgbClr val="002060"/>
                </a:solidFill>
              </a:rPr>
              <a:t>#serotonine</a:t>
            </a:r>
            <a:endParaRPr lang="fr-FR" dirty="0"/>
          </a:p>
        </p:txBody>
      </p:sp>
    </p:spTree>
    <p:extLst>
      <p:ext uri="{BB962C8B-B14F-4D97-AF65-F5344CB8AC3E}">
        <p14:creationId xmlns:p14="http://schemas.microsoft.com/office/powerpoint/2010/main" val="1237414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585829-222B-44E0-965E-E9E950B006BB}"/>
              </a:ext>
            </a:extLst>
          </p:cNvPr>
          <p:cNvSpPr>
            <a:spLocks noGrp="1"/>
          </p:cNvSpPr>
          <p:nvPr>
            <p:ph type="title"/>
          </p:nvPr>
        </p:nvSpPr>
        <p:spPr/>
        <p:txBody>
          <a:bodyPr/>
          <a:lstStyle/>
          <a:p>
            <a:r>
              <a:rPr lang="fr-FR" dirty="0">
                <a:solidFill>
                  <a:srgbClr val="FF0066"/>
                </a:solidFill>
              </a:rPr>
              <a:t>Dopamine</a:t>
            </a:r>
          </a:p>
        </p:txBody>
      </p:sp>
      <p:pic>
        <p:nvPicPr>
          <p:cNvPr id="4" name="Image 3" descr="Une image contenant clipart&#10;&#10;Description générée automatiquement">
            <a:extLst>
              <a:ext uri="{FF2B5EF4-FFF2-40B4-BE49-F238E27FC236}">
                <a16:creationId xmlns:a16="http://schemas.microsoft.com/office/drawing/2014/main" id="{1436A3CB-B5FD-4E0E-8AFA-88C1F1F20BBE}"/>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tretch>
            <a:fillRect/>
          </a:stretch>
        </p:blipFill>
        <p:spPr>
          <a:xfrm>
            <a:off x="10772775" y="6031865"/>
            <a:ext cx="1419225" cy="819150"/>
          </a:xfrm>
          <a:prstGeom prst="rect">
            <a:avLst/>
          </a:prstGeom>
        </p:spPr>
      </p:pic>
      <p:pic>
        <p:nvPicPr>
          <p:cNvPr id="5" name="Image 4" descr="Une image contenant texte, intérieur, objectif de caméra&#10;&#10;Description générée automatiquement">
            <a:hlinkClick r:id="rId4" action="ppaction://hlinksldjump"/>
            <a:extLst>
              <a:ext uri="{FF2B5EF4-FFF2-40B4-BE49-F238E27FC236}">
                <a16:creationId xmlns:a16="http://schemas.microsoft.com/office/drawing/2014/main" id="{A92A6E42-A322-4736-83A0-6268232D4AAF}"/>
              </a:ext>
            </a:extLst>
          </p:cNvPr>
          <p:cNvPicPr>
            <a:picLocks noChangeAspect="1"/>
          </p:cNvPicPr>
          <p:nvPr/>
        </p:nvPicPr>
        <p:blipFill rotWithShape="1">
          <a:blip r:embed="rId5">
            <a:extLst>
              <a:ext uri="{28A0092B-C50C-407E-A947-70E740481C1C}">
                <a14:useLocalDpi xmlns:a14="http://schemas.microsoft.com/office/drawing/2010/main" val="0"/>
              </a:ext>
            </a:extLst>
          </a:blip>
          <a:srcRect l="4016" r="4338"/>
          <a:stretch/>
        </p:blipFill>
        <p:spPr>
          <a:xfrm rot="5400000">
            <a:off x="4679988" y="2618685"/>
            <a:ext cx="1800000" cy="1473054"/>
          </a:xfrm>
          <a:prstGeom prst="rect">
            <a:avLst/>
          </a:prstGeom>
          <a:ln>
            <a:solidFill>
              <a:srgbClr val="E729C7"/>
            </a:solidFill>
          </a:ln>
        </p:spPr>
      </p:pic>
      <p:pic>
        <p:nvPicPr>
          <p:cNvPr id="7" name="Image 6" descr="Une image contenant texte, bidon&#10;&#10;Description générée automatiquement">
            <a:hlinkClick r:id="rId6" action="ppaction://hlinksldjump"/>
            <a:extLst>
              <a:ext uri="{FF2B5EF4-FFF2-40B4-BE49-F238E27FC236}">
                <a16:creationId xmlns:a16="http://schemas.microsoft.com/office/drawing/2014/main" id="{68431628-CE1B-42B5-A4A9-7CF12002DEA9}"/>
              </a:ext>
            </a:extLst>
          </p:cNvPr>
          <p:cNvPicPr>
            <a:picLocks noChangeAspect="1"/>
          </p:cNvPicPr>
          <p:nvPr/>
        </p:nvPicPr>
        <p:blipFill rotWithShape="1">
          <a:blip r:embed="rId7">
            <a:extLst>
              <a:ext uri="{28A0092B-C50C-407E-A947-70E740481C1C}">
                <a14:useLocalDpi xmlns:a14="http://schemas.microsoft.com/office/drawing/2010/main" val="0"/>
              </a:ext>
            </a:extLst>
          </a:blip>
          <a:srcRect l="5418" r="-2292"/>
          <a:stretch/>
        </p:blipFill>
        <p:spPr>
          <a:xfrm rot="5400000">
            <a:off x="1348682" y="4976892"/>
            <a:ext cx="1800000" cy="1393549"/>
          </a:xfrm>
          <a:prstGeom prst="rect">
            <a:avLst/>
          </a:prstGeom>
          <a:ln>
            <a:solidFill>
              <a:srgbClr val="E729C7"/>
            </a:solidFill>
          </a:ln>
        </p:spPr>
      </p:pic>
      <p:pic>
        <p:nvPicPr>
          <p:cNvPr id="9" name="Image 8" descr="Une image contenant texte&#10;&#10;Description générée automatiquement">
            <a:hlinkClick r:id="rId8" action="ppaction://hlinksldjump"/>
            <a:extLst>
              <a:ext uri="{FF2B5EF4-FFF2-40B4-BE49-F238E27FC236}">
                <a16:creationId xmlns:a16="http://schemas.microsoft.com/office/drawing/2014/main" id="{056DA335-9660-4147-9271-9C1E5ACD79A6}"/>
              </a:ext>
            </a:extLst>
          </p:cNvPr>
          <p:cNvPicPr>
            <a:picLocks noChangeAspect="1"/>
          </p:cNvPicPr>
          <p:nvPr/>
        </p:nvPicPr>
        <p:blipFill rotWithShape="1">
          <a:blip r:embed="rId9">
            <a:extLst>
              <a:ext uri="{28A0092B-C50C-407E-A947-70E740481C1C}">
                <a14:useLocalDpi xmlns:a14="http://schemas.microsoft.com/office/drawing/2010/main" val="0"/>
              </a:ext>
            </a:extLst>
          </a:blip>
          <a:srcRect l="16111" r="5833"/>
          <a:stretch/>
        </p:blipFill>
        <p:spPr>
          <a:xfrm rot="5400000">
            <a:off x="7735545" y="4808897"/>
            <a:ext cx="1800000" cy="1729538"/>
          </a:xfrm>
          <a:prstGeom prst="rect">
            <a:avLst/>
          </a:prstGeom>
          <a:ln>
            <a:solidFill>
              <a:srgbClr val="E729C7"/>
            </a:solidFill>
          </a:ln>
        </p:spPr>
      </p:pic>
      <p:sp>
        <p:nvSpPr>
          <p:cNvPr id="10" name="Signe Plus 9">
            <a:extLst>
              <a:ext uri="{FF2B5EF4-FFF2-40B4-BE49-F238E27FC236}">
                <a16:creationId xmlns:a16="http://schemas.microsoft.com/office/drawing/2014/main" id="{478AF992-A1D9-49EB-9A51-F08059897F16}"/>
              </a:ext>
            </a:extLst>
          </p:cNvPr>
          <p:cNvSpPr/>
          <p:nvPr/>
        </p:nvSpPr>
        <p:spPr>
          <a:xfrm>
            <a:off x="7119102" y="5492691"/>
            <a:ext cx="409280" cy="36195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84767B5B-35F1-45B7-A0C7-8CB7C77B5CC8}"/>
              </a:ext>
            </a:extLst>
          </p:cNvPr>
          <p:cNvSpPr txBox="1"/>
          <p:nvPr/>
        </p:nvSpPr>
        <p:spPr>
          <a:xfrm>
            <a:off x="3758177" y="3241121"/>
            <a:ext cx="537327" cy="369332"/>
          </a:xfrm>
          <a:prstGeom prst="rect">
            <a:avLst/>
          </a:prstGeom>
          <a:noFill/>
        </p:spPr>
        <p:txBody>
          <a:bodyPr wrap="none" rtlCol="0">
            <a:spAutoFit/>
          </a:bodyPr>
          <a:lstStyle/>
          <a:p>
            <a:r>
              <a:rPr lang="fr-FR" dirty="0">
                <a:solidFill>
                  <a:srgbClr val="E729C7"/>
                </a:solidFill>
              </a:rPr>
              <a:t>OU</a:t>
            </a:r>
          </a:p>
        </p:txBody>
      </p:sp>
      <p:sp>
        <p:nvSpPr>
          <p:cNvPr id="15" name="ZoneTexte 14">
            <a:extLst>
              <a:ext uri="{FF2B5EF4-FFF2-40B4-BE49-F238E27FC236}">
                <a16:creationId xmlns:a16="http://schemas.microsoft.com/office/drawing/2014/main" id="{FE28037A-19A3-4A20-AAD8-EB220F95BC55}"/>
              </a:ext>
            </a:extLst>
          </p:cNvPr>
          <p:cNvSpPr txBox="1"/>
          <p:nvPr/>
        </p:nvSpPr>
        <p:spPr>
          <a:xfrm>
            <a:off x="361258" y="5485309"/>
            <a:ext cx="537327" cy="369332"/>
          </a:xfrm>
          <a:prstGeom prst="rect">
            <a:avLst/>
          </a:prstGeom>
          <a:noFill/>
        </p:spPr>
        <p:txBody>
          <a:bodyPr wrap="none" rtlCol="0">
            <a:spAutoFit/>
          </a:bodyPr>
          <a:lstStyle/>
          <a:p>
            <a:r>
              <a:rPr lang="fr-FR" dirty="0">
                <a:solidFill>
                  <a:srgbClr val="E729C7"/>
                </a:solidFill>
              </a:rPr>
              <a:t>OU</a:t>
            </a:r>
          </a:p>
        </p:txBody>
      </p:sp>
      <p:pic>
        <p:nvPicPr>
          <p:cNvPr id="19" name="Picture 4" descr="DopaTropic - L-Dopa naturelle">
            <a:hlinkClick r:id="rId10" action="ppaction://hlinksldjump"/>
            <a:extLst>
              <a:ext uri="{FF2B5EF4-FFF2-40B4-BE49-F238E27FC236}">
                <a16:creationId xmlns:a16="http://schemas.microsoft.com/office/drawing/2014/main" id="{E59D434F-5CED-4D15-85A0-C510F1FE564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076" t="5303" r="11258"/>
          <a:stretch/>
        </p:blipFill>
        <p:spPr bwMode="auto">
          <a:xfrm>
            <a:off x="4252101" y="4773666"/>
            <a:ext cx="1986984" cy="1800000"/>
          </a:xfrm>
          <a:prstGeom prst="rect">
            <a:avLst/>
          </a:prstGeom>
          <a:noFill/>
          <a:ln>
            <a:solidFill>
              <a:srgbClr val="E729C7"/>
            </a:solidFill>
          </a:ln>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47E8B4AF-2740-4743-9DB0-C6F759D392D2}"/>
              </a:ext>
            </a:extLst>
          </p:cNvPr>
          <p:cNvSpPr txBox="1"/>
          <p:nvPr/>
        </p:nvSpPr>
        <p:spPr>
          <a:xfrm>
            <a:off x="3330115" y="5492691"/>
            <a:ext cx="537327" cy="369332"/>
          </a:xfrm>
          <a:prstGeom prst="rect">
            <a:avLst/>
          </a:prstGeom>
          <a:noFill/>
        </p:spPr>
        <p:txBody>
          <a:bodyPr wrap="none" rtlCol="0">
            <a:spAutoFit/>
          </a:bodyPr>
          <a:lstStyle/>
          <a:p>
            <a:r>
              <a:rPr lang="fr-FR" dirty="0">
                <a:solidFill>
                  <a:srgbClr val="E729C7"/>
                </a:solidFill>
              </a:rPr>
              <a:t>OU</a:t>
            </a:r>
          </a:p>
        </p:txBody>
      </p:sp>
      <p:sp>
        <p:nvSpPr>
          <p:cNvPr id="21" name="Accolade ouvrante 20">
            <a:extLst>
              <a:ext uri="{FF2B5EF4-FFF2-40B4-BE49-F238E27FC236}">
                <a16:creationId xmlns:a16="http://schemas.microsoft.com/office/drawing/2014/main" id="{679B0AF0-CF8C-4F1B-9AD7-9150B48BE175}"/>
              </a:ext>
            </a:extLst>
          </p:cNvPr>
          <p:cNvSpPr/>
          <p:nvPr/>
        </p:nvSpPr>
        <p:spPr>
          <a:xfrm>
            <a:off x="966449" y="4606866"/>
            <a:ext cx="324838" cy="2133600"/>
          </a:xfrm>
          <a:prstGeom prst="leftBrace">
            <a:avLst>
              <a:gd name="adj1" fmla="val 72842"/>
              <a:gd name="adj2" fmla="val 5178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2" name="Accolade ouvrante 21">
            <a:extLst>
              <a:ext uri="{FF2B5EF4-FFF2-40B4-BE49-F238E27FC236}">
                <a16:creationId xmlns:a16="http://schemas.microsoft.com/office/drawing/2014/main" id="{401B94FC-CEB3-41A1-9938-C41CC47C733B}"/>
              </a:ext>
            </a:extLst>
          </p:cNvPr>
          <p:cNvSpPr/>
          <p:nvPr/>
        </p:nvSpPr>
        <p:spPr>
          <a:xfrm rot="10800000">
            <a:off x="6443973" y="4606866"/>
            <a:ext cx="324838" cy="2133600"/>
          </a:xfrm>
          <a:prstGeom prst="leftBrace">
            <a:avLst>
              <a:gd name="adj1" fmla="val 72842"/>
              <a:gd name="adj2" fmla="val 5178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1026" name="Picture 2" descr="POSITIRELPOSI_1">
            <a:hlinkClick r:id="rId12" action="ppaction://hlinksldjump"/>
            <a:extLst>
              <a:ext uri="{FF2B5EF4-FFF2-40B4-BE49-F238E27FC236}">
                <a16:creationId xmlns:a16="http://schemas.microsoft.com/office/drawing/2014/main" id="{5B7F7337-1262-4723-BD6A-9FDAC494169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87144" y="2455212"/>
            <a:ext cx="1923076" cy="1800000"/>
          </a:xfrm>
          <a:prstGeom prst="rect">
            <a:avLst/>
          </a:prstGeom>
          <a:noFill/>
          <a:ln>
            <a:solidFill>
              <a:srgbClr val="E729C7"/>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527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585829-222B-44E0-965E-E9E950B006BB}"/>
              </a:ext>
            </a:extLst>
          </p:cNvPr>
          <p:cNvSpPr>
            <a:spLocks noGrp="1"/>
          </p:cNvSpPr>
          <p:nvPr>
            <p:ph type="title"/>
          </p:nvPr>
        </p:nvSpPr>
        <p:spPr/>
        <p:txBody>
          <a:bodyPr/>
          <a:lstStyle/>
          <a:p>
            <a:r>
              <a:rPr lang="fr-FR" dirty="0">
                <a:solidFill>
                  <a:srgbClr val="CCCC00"/>
                </a:solidFill>
              </a:rPr>
              <a:t>Acétylcholine</a:t>
            </a:r>
          </a:p>
        </p:txBody>
      </p:sp>
      <p:sp>
        <p:nvSpPr>
          <p:cNvPr id="3" name="Espace réservé du contenu 2">
            <a:extLst>
              <a:ext uri="{FF2B5EF4-FFF2-40B4-BE49-F238E27FC236}">
                <a16:creationId xmlns:a16="http://schemas.microsoft.com/office/drawing/2014/main" id="{7DAB1E05-49D7-4E84-99C8-B9C2BC380273}"/>
              </a:ext>
            </a:extLst>
          </p:cNvPr>
          <p:cNvSpPr>
            <a:spLocks noGrp="1"/>
          </p:cNvSpPr>
          <p:nvPr>
            <p:ph idx="1"/>
          </p:nvPr>
        </p:nvSpPr>
        <p:spPr>
          <a:xfrm>
            <a:off x="915543" y="2394839"/>
            <a:ext cx="10168128" cy="4046601"/>
          </a:xfrm>
        </p:spPr>
        <p:txBody>
          <a:bodyPr>
            <a:noAutofit/>
          </a:bodyPr>
          <a:lstStyle/>
          <a:p>
            <a:r>
              <a:rPr lang="fr-FR" sz="1400" dirty="0"/>
              <a:t>L'acétylcholine contrôle la vitesse de votre cerveau et la vitesse à laquelle les signaux électriques sont traités, reliant vos expériences physiques aux souvenirs et aux pensées. Lorsque votre vitesse cérébrale ralentit en raison d'une carence en acétylcholine, le cerveau n'a pas le temps de relier tous les nouveaux stimuli aux informations stockées précédemment, de sorte qu'il est écarté lorsque les nouvelles informations affluent. Votre mémoire peut devenir irrégulière et vous pouvez ne pas réagir aux stimuli sensoriels aussi rapidement qu'auparavant. Cela provoque des oublis. </a:t>
            </a:r>
          </a:p>
          <a:p>
            <a:r>
              <a:rPr lang="fr-FR" sz="1400" b="1" dirty="0"/>
              <a:t>Problèmes physiques </a:t>
            </a:r>
            <a:r>
              <a:rPr lang="fr-FR" sz="1400" dirty="0"/>
              <a:t>: Agitation, </a:t>
            </a:r>
            <a:r>
              <a:rPr lang="fr-FR" sz="1400" b="1" dirty="0">
                <a:solidFill>
                  <a:srgbClr val="E729C7"/>
                </a:solidFill>
              </a:rPr>
              <a:t>Alzheimer</a:t>
            </a:r>
            <a:r>
              <a:rPr lang="fr-FR" sz="1400" dirty="0"/>
              <a:t>, anxiété, arthrite, autisme, hypercholestérolémie, diminution des capacités sexuelles, diabète, problèmes de miction, toux sèche, sécheresse de la bouche, dyslexie, miction fréquente, troubles oculaires, fringales, selles fréquentes, glaucome, manque d'excitation, problèmes inflammatoires, sclérose en plaques, ostéoporose, troubles de la lecture/écriture, lenteur des mouvements, problèmes d'élocution </a:t>
            </a:r>
          </a:p>
          <a:p>
            <a:r>
              <a:rPr lang="fr-FR" sz="1400" b="1" dirty="0"/>
              <a:t>Problèmes de personnalité </a:t>
            </a:r>
            <a:r>
              <a:rPr lang="fr-FR" sz="1400" dirty="0"/>
              <a:t>Trouble bipolaire, erreurs de mathématiques, changements de personnalité et de langage, comportement hystérique, sautes d'humeur, non-respect des règles. </a:t>
            </a:r>
          </a:p>
          <a:p>
            <a:r>
              <a:rPr lang="fr-FR" sz="1400" b="1" dirty="0"/>
              <a:t>Problèmes de mémoire </a:t>
            </a:r>
            <a:r>
              <a:rPr lang="fr-FR" sz="1400" dirty="0"/>
              <a:t>: Troubles de l'apprentissage, perte de mémoire visuelle et verbale immédiate, troubles de la mémoire, trous de mémoire. Problèmes d'attention : Problèmes d'attention, difficultés de concentration, diminution de la compréhension, altération de la pensée abstraite, altération de la créativité.</a:t>
            </a:r>
          </a:p>
        </p:txBody>
      </p:sp>
      <p:pic>
        <p:nvPicPr>
          <p:cNvPr id="4" name="Image 3" descr="Une image contenant clipart&#10;&#10;Description générée automatiquement">
            <a:extLst>
              <a:ext uri="{FF2B5EF4-FFF2-40B4-BE49-F238E27FC236}">
                <a16:creationId xmlns:a16="http://schemas.microsoft.com/office/drawing/2014/main" id="{1436A3CB-B5FD-4E0E-8AFA-88C1F1F20BBE}"/>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tretch>
            <a:fillRect/>
          </a:stretch>
        </p:blipFill>
        <p:spPr>
          <a:xfrm>
            <a:off x="10772775" y="6031865"/>
            <a:ext cx="1419225" cy="819150"/>
          </a:xfrm>
          <a:prstGeom prst="rect">
            <a:avLst/>
          </a:prstGeom>
        </p:spPr>
      </p:pic>
    </p:spTree>
    <p:extLst>
      <p:ext uri="{BB962C8B-B14F-4D97-AF65-F5344CB8AC3E}">
        <p14:creationId xmlns:p14="http://schemas.microsoft.com/office/powerpoint/2010/main" val="3446802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585829-222B-44E0-965E-E9E950B006BB}"/>
              </a:ext>
            </a:extLst>
          </p:cNvPr>
          <p:cNvSpPr>
            <a:spLocks noGrp="1"/>
          </p:cNvSpPr>
          <p:nvPr>
            <p:ph type="title"/>
          </p:nvPr>
        </p:nvSpPr>
        <p:spPr/>
        <p:txBody>
          <a:bodyPr/>
          <a:lstStyle/>
          <a:p>
            <a:r>
              <a:rPr lang="fr-FR" dirty="0">
                <a:solidFill>
                  <a:srgbClr val="CCCC00"/>
                </a:solidFill>
              </a:rPr>
              <a:t>Acétylcholine</a:t>
            </a:r>
          </a:p>
        </p:txBody>
      </p:sp>
      <p:graphicFrame>
        <p:nvGraphicFramePr>
          <p:cNvPr id="7" name="Tableau 7">
            <a:extLst>
              <a:ext uri="{FF2B5EF4-FFF2-40B4-BE49-F238E27FC236}">
                <a16:creationId xmlns:a16="http://schemas.microsoft.com/office/drawing/2014/main" id="{63539F16-5EF7-4903-AC94-0C229B9733B9}"/>
              </a:ext>
            </a:extLst>
          </p:cNvPr>
          <p:cNvGraphicFramePr>
            <a:graphicFrameLocks noGrp="1"/>
          </p:cNvGraphicFramePr>
          <p:nvPr>
            <p:ph idx="1"/>
            <p:extLst>
              <p:ext uri="{D42A27DB-BD31-4B8C-83A1-F6EECF244321}">
                <p14:modId xmlns:p14="http://schemas.microsoft.com/office/powerpoint/2010/main" val="392769742"/>
              </p:ext>
            </p:extLst>
          </p:nvPr>
        </p:nvGraphicFramePr>
        <p:xfrm>
          <a:off x="508932" y="2161463"/>
          <a:ext cx="11174136" cy="4392396"/>
        </p:xfrm>
        <a:graphic>
          <a:graphicData uri="http://schemas.openxmlformats.org/drawingml/2006/table">
            <a:tbl>
              <a:tblPr firstRow="1" bandRow="1">
                <a:tableStyleId>{5C22544A-7EE6-4342-B048-85BDC9FD1C3A}</a:tableStyleId>
              </a:tblPr>
              <a:tblGrid>
                <a:gridCol w="3803009">
                  <a:extLst>
                    <a:ext uri="{9D8B030D-6E8A-4147-A177-3AD203B41FA5}">
                      <a16:colId xmlns:a16="http://schemas.microsoft.com/office/drawing/2014/main" val="518184298"/>
                    </a:ext>
                  </a:extLst>
                </a:gridCol>
                <a:gridCol w="2130804">
                  <a:extLst>
                    <a:ext uri="{9D8B030D-6E8A-4147-A177-3AD203B41FA5}">
                      <a16:colId xmlns:a16="http://schemas.microsoft.com/office/drawing/2014/main" val="3721576996"/>
                    </a:ext>
                  </a:extLst>
                </a:gridCol>
                <a:gridCol w="2446789">
                  <a:extLst>
                    <a:ext uri="{9D8B030D-6E8A-4147-A177-3AD203B41FA5}">
                      <a16:colId xmlns:a16="http://schemas.microsoft.com/office/drawing/2014/main" val="3708474124"/>
                    </a:ext>
                  </a:extLst>
                </a:gridCol>
                <a:gridCol w="2793534">
                  <a:extLst>
                    <a:ext uri="{9D8B030D-6E8A-4147-A177-3AD203B41FA5}">
                      <a16:colId xmlns:a16="http://schemas.microsoft.com/office/drawing/2014/main" val="7490067"/>
                    </a:ext>
                  </a:extLst>
                </a:gridCol>
              </a:tblGrid>
              <a:tr h="5877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rgbClr val="E729C7"/>
                          </a:solidFill>
                        </a:rPr>
                        <a:t>Complément nutritionnel</a:t>
                      </a:r>
                    </a:p>
                  </a:txBody>
                  <a:tcPr>
                    <a:noFill/>
                  </a:tcPr>
                </a:tc>
                <a:tc>
                  <a:txBody>
                    <a:bodyPr/>
                    <a:lstStyle/>
                    <a:p>
                      <a:r>
                        <a:rPr lang="fr-FR" sz="1600" dirty="0"/>
                        <a:t>Déficit mineur (0-5)</a:t>
                      </a:r>
                    </a:p>
                  </a:txBody>
                  <a:tcPr/>
                </a:tc>
                <a:tc>
                  <a:txBody>
                    <a:bodyPr/>
                    <a:lstStyle/>
                    <a:p>
                      <a:r>
                        <a:rPr lang="fr-FR" sz="1600" dirty="0"/>
                        <a:t>Déficit modéré (6-15)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Déficit important (15+)</a:t>
                      </a:r>
                    </a:p>
                    <a:p>
                      <a:endParaRPr lang="fr-FR" sz="1600" dirty="0"/>
                    </a:p>
                  </a:txBody>
                  <a:tcPr/>
                </a:tc>
                <a:extLst>
                  <a:ext uri="{0D108BD9-81ED-4DB2-BD59-A6C34878D82A}">
                    <a16:rowId xmlns:a16="http://schemas.microsoft.com/office/drawing/2014/main" val="4068632461"/>
                  </a:ext>
                </a:extLst>
              </a:tr>
              <a:tr h="381494">
                <a:tc>
                  <a:txBody>
                    <a:bodyPr/>
                    <a:lstStyle/>
                    <a:p>
                      <a:pPr algn="l" fontAlgn="t"/>
                      <a:r>
                        <a:rPr lang="fr-FR" sz="1600" b="0" dirty="0">
                          <a:effectLst/>
                        </a:rPr>
                        <a:t>Choline</a:t>
                      </a:r>
                    </a:p>
                  </a:txBody>
                  <a:tcPr marL="50800" marR="50800" marT="50800" marB="50800"/>
                </a:tc>
                <a:tc>
                  <a:txBody>
                    <a:bodyPr/>
                    <a:lstStyle/>
                    <a:p>
                      <a:pPr fontAlgn="t"/>
                      <a:r>
                        <a:rPr lang="fr-FR" sz="1600" dirty="0">
                          <a:effectLst/>
                        </a:rPr>
                        <a:t>100 mg</a:t>
                      </a:r>
                    </a:p>
                  </a:txBody>
                  <a:tcPr marL="50800" marR="50800" marT="50800" marB="50800"/>
                </a:tc>
                <a:tc>
                  <a:txBody>
                    <a:bodyPr/>
                    <a:lstStyle/>
                    <a:p>
                      <a:pPr fontAlgn="t"/>
                      <a:r>
                        <a:rPr lang="fr-FR" sz="1600">
                          <a:effectLst/>
                        </a:rPr>
                        <a:t>200 mg</a:t>
                      </a:r>
                    </a:p>
                  </a:txBody>
                  <a:tcPr marL="50800" marR="50800" marT="50800" marB="50800"/>
                </a:tc>
                <a:tc>
                  <a:txBody>
                    <a:bodyPr/>
                    <a:lstStyle/>
                    <a:p>
                      <a:pPr fontAlgn="t"/>
                      <a:r>
                        <a:rPr lang="fr-FR" sz="1600" dirty="0">
                          <a:effectLst/>
                        </a:rPr>
                        <a:t>500 mg</a:t>
                      </a:r>
                    </a:p>
                  </a:txBody>
                  <a:tcPr marL="50800" marR="50800" marT="50800" marB="50800"/>
                </a:tc>
                <a:extLst>
                  <a:ext uri="{0D108BD9-81ED-4DB2-BD59-A6C34878D82A}">
                    <a16:rowId xmlns:a16="http://schemas.microsoft.com/office/drawing/2014/main" val="2604794029"/>
                  </a:ext>
                </a:extLst>
              </a:tr>
              <a:tr h="381494">
                <a:tc>
                  <a:txBody>
                    <a:bodyPr/>
                    <a:lstStyle/>
                    <a:p>
                      <a:pPr algn="l" fontAlgn="t"/>
                      <a:r>
                        <a:rPr lang="fr-FR" sz="1600" b="0" i="0" kern="1200" dirty="0">
                          <a:solidFill>
                            <a:schemeClr val="dk1"/>
                          </a:solidFill>
                          <a:effectLst/>
                          <a:latin typeface="+mn-lt"/>
                          <a:ea typeface="+mn-ea"/>
                          <a:cs typeface="+mn-cs"/>
                        </a:rPr>
                        <a:t>Bacopa </a:t>
                      </a:r>
                      <a:r>
                        <a:rPr lang="fr-FR" sz="1600" dirty="0" err="1"/>
                        <a:t>monnieri</a:t>
                      </a:r>
                      <a:r>
                        <a:rPr lang="fr-FR" sz="1600" dirty="0"/>
                        <a:t> (standardisé à 25%)</a:t>
                      </a:r>
                      <a:endParaRPr lang="fr-FR" sz="1600" b="0" dirty="0">
                        <a:effectLst/>
                      </a:endParaRPr>
                    </a:p>
                  </a:txBody>
                  <a:tcPr marL="50800" marR="50800" marT="50800" marB="50800"/>
                </a:tc>
                <a:tc>
                  <a:txBody>
                    <a:bodyPr/>
                    <a:lstStyle/>
                    <a:p>
                      <a:pPr fontAlgn="t"/>
                      <a:r>
                        <a:rPr lang="fr-FR" sz="1600" dirty="0">
                          <a:effectLst/>
                        </a:rPr>
                        <a:t>125 mg</a:t>
                      </a:r>
                    </a:p>
                  </a:txBody>
                  <a:tcPr marL="50800" marR="50800" marT="50800" marB="50800"/>
                </a:tc>
                <a:tc>
                  <a:txBody>
                    <a:bodyPr/>
                    <a:lstStyle/>
                    <a:p>
                      <a:pPr fontAlgn="t"/>
                      <a:r>
                        <a:rPr lang="fr-FR" sz="1600" dirty="0">
                          <a:effectLst/>
                        </a:rPr>
                        <a:t>300 mg</a:t>
                      </a:r>
                    </a:p>
                  </a:txBody>
                  <a:tcPr marL="50800" marR="50800" marT="50800" marB="50800"/>
                </a:tc>
                <a:tc>
                  <a:txBody>
                    <a:bodyPr/>
                    <a:lstStyle/>
                    <a:p>
                      <a:pPr fontAlgn="t"/>
                      <a:r>
                        <a:rPr lang="fr-FR" sz="1600" dirty="0">
                          <a:effectLst/>
                        </a:rPr>
                        <a:t>600 mg</a:t>
                      </a:r>
                    </a:p>
                  </a:txBody>
                  <a:tcPr marL="50800" marR="50800" marT="50800" marB="50800"/>
                </a:tc>
                <a:extLst>
                  <a:ext uri="{0D108BD9-81ED-4DB2-BD59-A6C34878D82A}">
                    <a16:rowId xmlns:a16="http://schemas.microsoft.com/office/drawing/2014/main" val="1788636869"/>
                  </a:ext>
                </a:extLst>
              </a:tr>
              <a:tr h="381494">
                <a:tc>
                  <a:txBody>
                    <a:bodyPr/>
                    <a:lstStyle/>
                    <a:p>
                      <a:pPr algn="l" fontAlgn="t"/>
                      <a:r>
                        <a:rPr lang="fr-FR" sz="1600" b="0" i="0" kern="1200" dirty="0">
                          <a:solidFill>
                            <a:schemeClr val="dk1"/>
                          </a:solidFill>
                          <a:effectLst/>
                          <a:latin typeface="+mn-lt"/>
                          <a:ea typeface="+mn-ea"/>
                          <a:cs typeface="+mn-cs"/>
                        </a:rPr>
                        <a:t>Phosphatidylsérine</a:t>
                      </a:r>
                      <a:endParaRPr lang="fr-FR" sz="1600" b="0" dirty="0">
                        <a:effectLst/>
                      </a:endParaRPr>
                    </a:p>
                  </a:txBody>
                  <a:tcPr marL="50800" marR="50800" marT="50800" marB="50800"/>
                </a:tc>
                <a:tc>
                  <a:txBody>
                    <a:bodyPr/>
                    <a:lstStyle/>
                    <a:p>
                      <a:pPr fontAlgn="t"/>
                      <a:r>
                        <a:rPr lang="fr-FR" sz="1600" dirty="0">
                          <a:effectLst/>
                        </a:rPr>
                        <a:t>50 mg</a:t>
                      </a:r>
                    </a:p>
                  </a:txBody>
                  <a:tcPr marL="50800" marR="50800" marT="50800" marB="50800"/>
                </a:tc>
                <a:tc>
                  <a:txBody>
                    <a:bodyPr/>
                    <a:lstStyle/>
                    <a:p>
                      <a:pPr fontAlgn="t"/>
                      <a:r>
                        <a:rPr lang="fr-FR" sz="1600" dirty="0">
                          <a:effectLst/>
                        </a:rPr>
                        <a:t>100 mg</a:t>
                      </a:r>
                    </a:p>
                  </a:txBody>
                  <a:tcPr marL="50800" marR="50800" marT="50800" marB="50800"/>
                </a:tc>
                <a:tc>
                  <a:txBody>
                    <a:bodyPr/>
                    <a:lstStyle/>
                    <a:p>
                      <a:pPr fontAlgn="t"/>
                      <a:r>
                        <a:rPr lang="fr-FR" sz="1600" dirty="0">
                          <a:effectLst/>
                        </a:rPr>
                        <a:t>200 mg</a:t>
                      </a:r>
                    </a:p>
                  </a:txBody>
                  <a:tcPr marL="50800" marR="50800" marT="50800" marB="50800"/>
                </a:tc>
                <a:extLst>
                  <a:ext uri="{0D108BD9-81ED-4DB2-BD59-A6C34878D82A}">
                    <a16:rowId xmlns:a16="http://schemas.microsoft.com/office/drawing/2014/main" val="1350562073"/>
                  </a:ext>
                </a:extLst>
              </a:tr>
              <a:tr h="381494">
                <a:tc>
                  <a:txBody>
                    <a:bodyPr/>
                    <a:lstStyle/>
                    <a:p>
                      <a:pPr algn="l" fontAlgn="t"/>
                      <a:r>
                        <a:rPr lang="fr-FR" sz="1600" b="0" i="0" kern="1200" dirty="0">
                          <a:solidFill>
                            <a:schemeClr val="dk1"/>
                          </a:solidFill>
                          <a:effectLst/>
                          <a:latin typeface="+mn-lt"/>
                          <a:ea typeface="+mn-ea"/>
                          <a:cs typeface="+mn-cs"/>
                        </a:rPr>
                        <a:t>Acétyle-l-carnitine</a:t>
                      </a:r>
                      <a:endParaRPr lang="fr-FR" sz="1600" b="0" dirty="0">
                        <a:effectLst/>
                      </a:endParaRPr>
                    </a:p>
                  </a:txBody>
                  <a:tcPr marL="50800" marR="50800" marT="50800" marB="50800"/>
                </a:tc>
                <a:tc>
                  <a:txBody>
                    <a:bodyPr/>
                    <a:lstStyle/>
                    <a:p>
                      <a:pPr fontAlgn="t"/>
                      <a:r>
                        <a:rPr lang="fr-FR" sz="1600" dirty="0">
                          <a:effectLst/>
                        </a:rPr>
                        <a:t>250 mg</a:t>
                      </a:r>
                    </a:p>
                  </a:txBody>
                  <a:tcPr marL="50800" marR="50800" marT="50800" marB="50800"/>
                </a:tc>
                <a:tc>
                  <a:txBody>
                    <a:bodyPr/>
                    <a:lstStyle/>
                    <a:p>
                      <a:pPr fontAlgn="t"/>
                      <a:r>
                        <a:rPr lang="fr-FR" sz="1600" dirty="0">
                          <a:effectLst/>
                        </a:rPr>
                        <a:t>500 mg</a:t>
                      </a:r>
                    </a:p>
                  </a:txBody>
                  <a:tcPr marL="50800" marR="50800" marT="50800" marB="50800"/>
                </a:tc>
                <a:tc>
                  <a:txBody>
                    <a:bodyPr/>
                    <a:lstStyle/>
                    <a:p>
                      <a:pPr fontAlgn="t"/>
                      <a:r>
                        <a:rPr lang="fr-FR" sz="1600" dirty="0">
                          <a:effectLst/>
                        </a:rPr>
                        <a:t>1000 mg</a:t>
                      </a:r>
                    </a:p>
                  </a:txBody>
                  <a:tcPr marL="50800" marR="50800" marT="50800" marB="50800"/>
                </a:tc>
                <a:extLst>
                  <a:ext uri="{0D108BD9-81ED-4DB2-BD59-A6C34878D82A}">
                    <a16:rowId xmlns:a16="http://schemas.microsoft.com/office/drawing/2014/main" val="1417915533"/>
                  </a:ext>
                </a:extLst>
              </a:tr>
              <a:tr h="381494">
                <a:tc>
                  <a:txBody>
                    <a:bodyPr/>
                    <a:lstStyle/>
                    <a:p>
                      <a:pPr algn="l" fontAlgn="t"/>
                      <a:r>
                        <a:rPr lang="fr-FR" sz="1600" b="0" i="0" kern="1200" dirty="0">
                          <a:solidFill>
                            <a:schemeClr val="dk1"/>
                          </a:solidFill>
                          <a:effectLst/>
                          <a:latin typeface="+mn-lt"/>
                          <a:ea typeface="+mn-ea"/>
                          <a:cs typeface="+mn-cs"/>
                        </a:rPr>
                        <a:t>DHA (</a:t>
                      </a:r>
                      <a:r>
                        <a:rPr lang="fr-FR" sz="1600" b="0" i="0" kern="1200" dirty="0" err="1">
                          <a:solidFill>
                            <a:schemeClr val="dk1"/>
                          </a:solidFill>
                          <a:effectLst/>
                          <a:latin typeface="+mn-lt"/>
                          <a:ea typeface="+mn-ea"/>
                          <a:cs typeface="+mn-cs"/>
                        </a:rPr>
                        <a:t>Docosahexaenoic</a:t>
                      </a:r>
                      <a:r>
                        <a:rPr lang="fr-FR" sz="1600" b="0" i="0" kern="1200" dirty="0">
                          <a:solidFill>
                            <a:schemeClr val="dk1"/>
                          </a:solidFill>
                          <a:effectLst/>
                          <a:latin typeface="+mn-lt"/>
                          <a:ea typeface="+mn-ea"/>
                          <a:cs typeface="+mn-cs"/>
                        </a:rPr>
                        <a:t> </a:t>
                      </a:r>
                      <a:r>
                        <a:rPr lang="fr-FR" sz="1600" b="0" i="0" kern="1200" dirty="0" err="1">
                          <a:solidFill>
                            <a:schemeClr val="dk1"/>
                          </a:solidFill>
                          <a:effectLst/>
                          <a:latin typeface="+mn-lt"/>
                          <a:ea typeface="+mn-ea"/>
                          <a:cs typeface="+mn-cs"/>
                        </a:rPr>
                        <a:t>acid</a:t>
                      </a:r>
                      <a:r>
                        <a:rPr lang="fr-FR" sz="1600" b="0" i="0" kern="1200" dirty="0">
                          <a:solidFill>
                            <a:schemeClr val="dk1"/>
                          </a:solidFill>
                          <a:effectLst/>
                          <a:latin typeface="+mn-lt"/>
                          <a:ea typeface="+mn-ea"/>
                          <a:cs typeface="+mn-cs"/>
                        </a:rPr>
                        <a:t>)</a:t>
                      </a:r>
                      <a:endParaRPr lang="fr-FR" sz="1600" b="0" dirty="0">
                        <a:effectLst/>
                      </a:endParaRPr>
                    </a:p>
                  </a:txBody>
                  <a:tcPr marL="50800" marR="50800" marT="50800" marB="50800"/>
                </a:tc>
                <a:tc>
                  <a:txBody>
                    <a:bodyPr/>
                    <a:lstStyle/>
                    <a:p>
                      <a:pPr fontAlgn="t"/>
                      <a:r>
                        <a:rPr lang="fr-FR" sz="1600">
                          <a:effectLst/>
                        </a:rPr>
                        <a:t>200 mg</a:t>
                      </a:r>
                    </a:p>
                  </a:txBody>
                  <a:tcPr marL="50800" marR="50800" marT="50800" marB="50800"/>
                </a:tc>
                <a:tc>
                  <a:txBody>
                    <a:bodyPr/>
                    <a:lstStyle/>
                    <a:p>
                      <a:pPr fontAlgn="t"/>
                      <a:r>
                        <a:rPr lang="fr-FR" sz="1600" dirty="0">
                          <a:effectLst/>
                        </a:rPr>
                        <a:t>500 mg</a:t>
                      </a:r>
                    </a:p>
                  </a:txBody>
                  <a:tcPr marL="50800" marR="50800" marT="50800" marB="50800"/>
                </a:tc>
                <a:tc>
                  <a:txBody>
                    <a:bodyPr/>
                    <a:lstStyle/>
                    <a:p>
                      <a:pPr fontAlgn="t"/>
                      <a:r>
                        <a:rPr lang="fr-FR" sz="1600" dirty="0">
                          <a:effectLst/>
                        </a:rPr>
                        <a:t>1000 mg</a:t>
                      </a:r>
                    </a:p>
                  </a:txBody>
                  <a:tcPr marL="50800" marR="50800" marT="50800" marB="50800"/>
                </a:tc>
                <a:extLst>
                  <a:ext uri="{0D108BD9-81ED-4DB2-BD59-A6C34878D82A}">
                    <a16:rowId xmlns:a16="http://schemas.microsoft.com/office/drawing/2014/main" val="1991166643"/>
                  </a:ext>
                </a:extLst>
              </a:tr>
              <a:tr h="381494">
                <a:tc>
                  <a:txBody>
                    <a:bodyPr/>
                    <a:lstStyle/>
                    <a:p>
                      <a:pPr algn="l" fontAlgn="t"/>
                      <a:r>
                        <a:rPr lang="fr-FR" sz="1600" b="0" dirty="0">
                          <a:effectLst/>
                        </a:rPr>
                        <a:t>Ginkgo Biloba</a:t>
                      </a:r>
                    </a:p>
                  </a:txBody>
                  <a:tcPr marL="50800" marR="50800" marT="50800" marB="50800"/>
                </a:tc>
                <a:tc>
                  <a:txBody>
                    <a:bodyPr/>
                    <a:lstStyle/>
                    <a:p>
                      <a:pPr fontAlgn="t"/>
                      <a:r>
                        <a:rPr lang="fr-FR" sz="1600">
                          <a:effectLst/>
                        </a:rPr>
                        <a:t>50 mg</a:t>
                      </a:r>
                    </a:p>
                  </a:txBody>
                  <a:tcPr marL="50800" marR="50800" marT="50800" marB="50800"/>
                </a:tc>
                <a:tc>
                  <a:txBody>
                    <a:bodyPr/>
                    <a:lstStyle/>
                    <a:p>
                      <a:pPr fontAlgn="t"/>
                      <a:r>
                        <a:rPr lang="fr-FR" sz="1600" dirty="0">
                          <a:effectLst/>
                        </a:rPr>
                        <a:t>75 mg</a:t>
                      </a:r>
                    </a:p>
                  </a:txBody>
                  <a:tcPr marL="50800" marR="50800" marT="50800" marB="50800"/>
                </a:tc>
                <a:tc>
                  <a:txBody>
                    <a:bodyPr/>
                    <a:lstStyle/>
                    <a:p>
                      <a:pPr fontAlgn="t"/>
                      <a:r>
                        <a:rPr lang="fr-FR" sz="1600" dirty="0">
                          <a:effectLst/>
                        </a:rPr>
                        <a:t>100 mg</a:t>
                      </a:r>
                    </a:p>
                  </a:txBody>
                  <a:tcPr marL="50800" marR="50800" marT="50800" marB="50800"/>
                </a:tc>
                <a:extLst>
                  <a:ext uri="{0D108BD9-81ED-4DB2-BD59-A6C34878D82A}">
                    <a16:rowId xmlns:a16="http://schemas.microsoft.com/office/drawing/2014/main" val="1463160011"/>
                  </a:ext>
                </a:extLst>
              </a:tr>
              <a:tr h="406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i="0" kern="1200" dirty="0">
                          <a:solidFill>
                            <a:schemeClr val="dk1"/>
                          </a:solidFill>
                          <a:effectLst/>
                          <a:latin typeface="+mn-lt"/>
                          <a:ea typeface="+mn-ea"/>
                          <a:cs typeface="+mn-cs"/>
                        </a:rPr>
                        <a:t>Taurine</a:t>
                      </a:r>
                      <a:endParaRPr lang="fr-FR" sz="1600" b="0" kern="1200" dirty="0">
                        <a:solidFill>
                          <a:schemeClr val="dk1"/>
                        </a:solidFill>
                        <a:effectLst/>
                        <a:latin typeface="+mn-lt"/>
                        <a:ea typeface="+mn-ea"/>
                        <a:cs typeface="+mn-cs"/>
                      </a:endParaRPr>
                    </a:p>
                  </a:txBody>
                  <a:tcPr/>
                </a:tc>
                <a:tc>
                  <a:txBody>
                    <a:bodyPr/>
                    <a:lstStyle/>
                    <a:p>
                      <a:pPr fontAlgn="t"/>
                      <a:r>
                        <a:rPr lang="fr-FR" sz="1600">
                          <a:effectLst/>
                        </a:rPr>
                        <a:t>250 mg</a:t>
                      </a:r>
                    </a:p>
                  </a:txBody>
                  <a:tcPr marL="50800" marR="50800" marT="50800" marB="50800"/>
                </a:tc>
                <a:tc>
                  <a:txBody>
                    <a:bodyPr/>
                    <a:lstStyle/>
                    <a:p>
                      <a:pPr fontAlgn="t"/>
                      <a:r>
                        <a:rPr lang="fr-FR" sz="1600" dirty="0">
                          <a:effectLst/>
                        </a:rPr>
                        <a:t>500 mg</a:t>
                      </a:r>
                    </a:p>
                  </a:txBody>
                  <a:tcPr marL="50800" marR="50800" marT="50800" marB="50800"/>
                </a:tc>
                <a:tc>
                  <a:txBody>
                    <a:bodyPr/>
                    <a:lstStyle/>
                    <a:p>
                      <a:pPr fontAlgn="t"/>
                      <a:r>
                        <a:rPr lang="fr-FR" sz="1600" dirty="0">
                          <a:effectLst/>
                        </a:rPr>
                        <a:t>1000 mg</a:t>
                      </a:r>
                    </a:p>
                  </a:txBody>
                  <a:tcPr marL="50800" marR="50800" marT="50800" marB="50800"/>
                </a:tc>
                <a:extLst>
                  <a:ext uri="{0D108BD9-81ED-4DB2-BD59-A6C34878D82A}">
                    <a16:rowId xmlns:a16="http://schemas.microsoft.com/office/drawing/2014/main" val="2647822047"/>
                  </a:ext>
                </a:extLst>
              </a:tr>
              <a:tr h="3598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kern="1200" dirty="0">
                          <a:solidFill>
                            <a:schemeClr val="dk1"/>
                          </a:solidFill>
                          <a:effectLst/>
                          <a:latin typeface="+mn-lt"/>
                          <a:ea typeface="+mn-ea"/>
                          <a:cs typeface="+mn-cs"/>
                        </a:rPr>
                        <a:t>Vitamines B1/B5</a:t>
                      </a:r>
                    </a:p>
                  </a:txBody>
                  <a:tcPr/>
                </a:tc>
                <a:tc>
                  <a:txBody>
                    <a:bodyPr/>
                    <a:lstStyle/>
                    <a:p>
                      <a:pPr fontAlgn="t"/>
                      <a:r>
                        <a:rPr lang="fr-FR" sz="1600">
                          <a:effectLst/>
                        </a:rPr>
                        <a:t>25 mg</a:t>
                      </a:r>
                    </a:p>
                  </a:txBody>
                  <a:tcPr marL="50800" marR="50800" marT="50800" marB="50800"/>
                </a:tc>
                <a:tc>
                  <a:txBody>
                    <a:bodyPr/>
                    <a:lstStyle/>
                    <a:p>
                      <a:pPr fontAlgn="t"/>
                      <a:r>
                        <a:rPr lang="fr-FR" sz="1600" dirty="0">
                          <a:effectLst/>
                        </a:rPr>
                        <a:t>50 mg</a:t>
                      </a:r>
                    </a:p>
                  </a:txBody>
                  <a:tcPr marL="50800" marR="50800" marT="50800" marB="50800"/>
                </a:tc>
                <a:tc>
                  <a:txBody>
                    <a:bodyPr/>
                    <a:lstStyle/>
                    <a:p>
                      <a:pPr fontAlgn="t"/>
                      <a:r>
                        <a:rPr lang="fr-FR" sz="1600" dirty="0">
                          <a:effectLst/>
                        </a:rPr>
                        <a:t>100 mg</a:t>
                      </a:r>
                    </a:p>
                  </a:txBody>
                  <a:tcPr marL="50800" marR="50800" marT="50800" marB="50800"/>
                </a:tc>
                <a:extLst>
                  <a:ext uri="{0D108BD9-81ED-4DB2-BD59-A6C34878D82A}">
                    <a16:rowId xmlns:a16="http://schemas.microsoft.com/office/drawing/2014/main" val="3151929731"/>
                  </a:ext>
                </a:extLst>
              </a:tr>
              <a:tr h="3720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kern="1200" dirty="0">
                          <a:solidFill>
                            <a:schemeClr val="dk1"/>
                          </a:solidFill>
                          <a:effectLst/>
                          <a:latin typeface="+mn-lt"/>
                          <a:ea typeface="+mn-ea"/>
                          <a:cs typeface="+mn-cs"/>
                        </a:rPr>
                        <a:t>Vitamine B12</a:t>
                      </a:r>
                    </a:p>
                  </a:txBody>
                  <a:tcPr/>
                </a:tc>
                <a:tc>
                  <a:txBody>
                    <a:bodyPr/>
                    <a:lstStyle/>
                    <a:p>
                      <a:pPr fontAlgn="t"/>
                      <a:r>
                        <a:rPr lang="fr-FR" sz="1600">
                          <a:effectLst/>
                        </a:rPr>
                        <a:t>100 mg</a:t>
                      </a:r>
                    </a:p>
                  </a:txBody>
                  <a:tcPr marL="50800" marR="50800" marT="50800" marB="50800"/>
                </a:tc>
                <a:tc>
                  <a:txBody>
                    <a:bodyPr/>
                    <a:lstStyle/>
                    <a:p>
                      <a:pPr fontAlgn="t"/>
                      <a:r>
                        <a:rPr lang="fr-FR" sz="1600">
                          <a:effectLst/>
                        </a:rPr>
                        <a:t>200 mg</a:t>
                      </a:r>
                    </a:p>
                  </a:txBody>
                  <a:tcPr marL="50800" marR="50800" marT="50800" marB="50800"/>
                </a:tc>
                <a:tc>
                  <a:txBody>
                    <a:bodyPr/>
                    <a:lstStyle/>
                    <a:p>
                      <a:pPr fontAlgn="t"/>
                      <a:r>
                        <a:rPr lang="fr-FR" sz="1600" dirty="0">
                          <a:effectLst/>
                        </a:rPr>
                        <a:t>500 mg</a:t>
                      </a:r>
                    </a:p>
                  </a:txBody>
                  <a:tcPr marL="50800" marR="50800" marT="50800" marB="50800"/>
                </a:tc>
                <a:extLst>
                  <a:ext uri="{0D108BD9-81ED-4DB2-BD59-A6C34878D82A}">
                    <a16:rowId xmlns:a16="http://schemas.microsoft.com/office/drawing/2014/main" val="1777814821"/>
                  </a:ext>
                </a:extLst>
              </a:tr>
              <a:tr h="3775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kern="1200" dirty="0">
                          <a:solidFill>
                            <a:schemeClr val="dk1"/>
                          </a:solidFill>
                          <a:effectLst/>
                          <a:latin typeface="+mn-lt"/>
                          <a:ea typeface="+mn-ea"/>
                          <a:cs typeface="+mn-cs"/>
                        </a:rPr>
                        <a:t>Ginseng Coréen</a:t>
                      </a:r>
                    </a:p>
                  </a:txBody>
                  <a:tcPr/>
                </a:tc>
                <a:tc>
                  <a:txBody>
                    <a:bodyPr/>
                    <a:lstStyle/>
                    <a:p>
                      <a:pPr fontAlgn="t"/>
                      <a:r>
                        <a:rPr lang="fr-FR" sz="1600">
                          <a:effectLst/>
                        </a:rPr>
                        <a:t>100 mg</a:t>
                      </a:r>
                    </a:p>
                  </a:txBody>
                  <a:tcPr marL="50800" marR="50800" marT="50800" marB="50800"/>
                </a:tc>
                <a:tc>
                  <a:txBody>
                    <a:bodyPr/>
                    <a:lstStyle/>
                    <a:p>
                      <a:pPr fontAlgn="t"/>
                      <a:r>
                        <a:rPr lang="fr-FR" sz="1600">
                          <a:effectLst/>
                        </a:rPr>
                        <a:t>200 mg</a:t>
                      </a:r>
                    </a:p>
                  </a:txBody>
                  <a:tcPr marL="50800" marR="50800" marT="50800" marB="50800"/>
                </a:tc>
                <a:tc>
                  <a:txBody>
                    <a:bodyPr/>
                    <a:lstStyle/>
                    <a:p>
                      <a:pPr fontAlgn="t"/>
                      <a:r>
                        <a:rPr lang="fr-FR" sz="1600" dirty="0">
                          <a:effectLst/>
                        </a:rPr>
                        <a:t>500 mg</a:t>
                      </a:r>
                    </a:p>
                  </a:txBody>
                  <a:tcPr marL="50800" marR="50800" marT="50800" marB="50800"/>
                </a:tc>
                <a:extLst>
                  <a:ext uri="{0D108BD9-81ED-4DB2-BD59-A6C34878D82A}">
                    <a16:rowId xmlns:a16="http://schemas.microsoft.com/office/drawing/2014/main" val="4079251819"/>
                  </a:ext>
                </a:extLst>
              </a:tr>
            </a:tbl>
          </a:graphicData>
        </a:graphic>
      </p:graphicFrame>
      <p:pic>
        <p:nvPicPr>
          <p:cNvPr id="4" name="Image 3" descr="Une image contenant clipart&#10;&#10;Description générée automatiquement">
            <a:extLst>
              <a:ext uri="{FF2B5EF4-FFF2-40B4-BE49-F238E27FC236}">
                <a16:creationId xmlns:a16="http://schemas.microsoft.com/office/drawing/2014/main" id="{1436A3CB-B5FD-4E0E-8AFA-88C1F1F20BBE}"/>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tretch>
            <a:fillRect/>
          </a:stretch>
        </p:blipFill>
        <p:spPr>
          <a:xfrm>
            <a:off x="10772775" y="6031865"/>
            <a:ext cx="1419225" cy="819150"/>
          </a:xfrm>
          <a:prstGeom prst="rect">
            <a:avLst/>
          </a:prstGeom>
        </p:spPr>
      </p:pic>
    </p:spTree>
    <p:extLst>
      <p:ext uri="{BB962C8B-B14F-4D97-AF65-F5344CB8AC3E}">
        <p14:creationId xmlns:p14="http://schemas.microsoft.com/office/powerpoint/2010/main" val="264924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585829-222B-44E0-965E-E9E950B006BB}"/>
              </a:ext>
            </a:extLst>
          </p:cNvPr>
          <p:cNvSpPr>
            <a:spLocks noGrp="1"/>
          </p:cNvSpPr>
          <p:nvPr>
            <p:ph type="title"/>
          </p:nvPr>
        </p:nvSpPr>
        <p:spPr/>
        <p:txBody>
          <a:bodyPr/>
          <a:lstStyle/>
          <a:p>
            <a:r>
              <a:rPr lang="fr-FR" dirty="0">
                <a:solidFill>
                  <a:srgbClr val="CCCC00"/>
                </a:solidFill>
              </a:rPr>
              <a:t>Acétylcholine</a:t>
            </a:r>
          </a:p>
        </p:txBody>
      </p:sp>
      <p:pic>
        <p:nvPicPr>
          <p:cNvPr id="4" name="Image 3" descr="Une image contenant clipart&#10;&#10;Description générée automatiquement">
            <a:extLst>
              <a:ext uri="{FF2B5EF4-FFF2-40B4-BE49-F238E27FC236}">
                <a16:creationId xmlns:a16="http://schemas.microsoft.com/office/drawing/2014/main" id="{1436A3CB-B5FD-4E0E-8AFA-88C1F1F20BBE}"/>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tretch>
            <a:fillRect/>
          </a:stretch>
        </p:blipFill>
        <p:spPr>
          <a:xfrm>
            <a:off x="10772775" y="6031865"/>
            <a:ext cx="1419225" cy="819150"/>
          </a:xfrm>
          <a:prstGeom prst="rect">
            <a:avLst/>
          </a:prstGeom>
        </p:spPr>
      </p:pic>
      <p:pic>
        <p:nvPicPr>
          <p:cNvPr id="3074" name="Picture 2" descr="COGNIRELCOG_1">
            <a:hlinkClick r:id="rId4" action="ppaction://hlinksldjump"/>
            <a:extLst>
              <a:ext uri="{FF2B5EF4-FFF2-40B4-BE49-F238E27FC236}">
                <a16:creationId xmlns:a16="http://schemas.microsoft.com/office/drawing/2014/main" id="{12897F62-B663-4788-B8D3-7003046F49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568" y="2446147"/>
            <a:ext cx="1923078" cy="1800000"/>
          </a:xfrm>
          <a:prstGeom prst="rect">
            <a:avLst/>
          </a:prstGeom>
          <a:noFill/>
          <a:ln>
            <a:solidFill>
              <a:srgbClr val="E729C7"/>
            </a:solidFill>
          </a:ln>
          <a:extLst>
            <a:ext uri="{909E8E84-426E-40DD-AFC4-6F175D3DCCD1}">
              <a14:hiddenFill xmlns:a14="http://schemas.microsoft.com/office/drawing/2010/main">
                <a:solidFill>
                  <a:srgbClr val="FFFFFF"/>
                </a:solidFill>
              </a14:hiddenFill>
            </a:ext>
          </a:extLst>
        </p:spPr>
      </p:pic>
      <p:pic>
        <p:nvPicPr>
          <p:cNvPr id="3076" name="Picture 4" descr="Créacholine 120 gél">
            <a:hlinkClick r:id="rId6"/>
            <a:extLst>
              <a:ext uri="{FF2B5EF4-FFF2-40B4-BE49-F238E27FC236}">
                <a16:creationId xmlns:a16="http://schemas.microsoft.com/office/drawing/2014/main" id="{059B19B8-65A1-4622-AAFB-21FDB90A6C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79904" y="2446147"/>
            <a:ext cx="1800000" cy="1800000"/>
          </a:xfrm>
          <a:prstGeom prst="rect">
            <a:avLst/>
          </a:prstGeom>
          <a:noFill/>
          <a:ln>
            <a:solidFill>
              <a:srgbClr val="E729C7"/>
            </a:solidFill>
          </a:ln>
          <a:extLst>
            <a:ext uri="{909E8E84-426E-40DD-AFC4-6F175D3DCCD1}">
              <a14:hiddenFill xmlns:a14="http://schemas.microsoft.com/office/drawing/2010/main">
                <a:solidFill>
                  <a:srgbClr val="FFFFFF"/>
                </a:solidFill>
              </a14:hiddenFill>
            </a:ext>
          </a:extLst>
        </p:spPr>
      </p:pic>
      <p:pic>
        <p:nvPicPr>
          <p:cNvPr id="5" name="Image 4" descr="Une image contenant texte, mur&#10;&#10;Description générée automatiquement">
            <a:hlinkClick r:id="rId8" action="ppaction://hlinksldjump"/>
            <a:extLst>
              <a:ext uri="{FF2B5EF4-FFF2-40B4-BE49-F238E27FC236}">
                <a16:creationId xmlns:a16="http://schemas.microsoft.com/office/drawing/2014/main" id="{09259FB2-3881-440A-941C-C73A5E182C94}"/>
              </a:ext>
            </a:extLst>
          </p:cNvPr>
          <p:cNvPicPr>
            <a:picLocks noChangeAspect="1"/>
          </p:cNvPicPr>
          <p:nvPr/>
        </p:nvPicPr>
        <p:blipFill rotWithShape="1">
          <a:blip r:embed="rId9">
            <a:extLst>
              <a:ext uri="{28A0092B-C50C-407E-A947-70E740481C1C}">
                <a14:useLocalDpi xmlns:a14="http://schemas.microsoft.com/office/drawing/2010/main" val="0"/>
              </a:ext>
            </a:extLst>
          </a:blip>
          <a:srcRect l="16373" r="4482"/>
          <a:stretch/>
        </p:blipFill>
        <p:spPr>
          <a:xfrm rot="5400000">
            <a:off x="8274034" y="2493276"/>
            <a:ext cx="1800000" cy="1705743"/>
          </a:xfrm>
          <a:prstGeom prst="rect">
            <a:avLst/>
          </a:prstGeom>
          <a:ln>
            <a:solidFill>
              <a:srgbClr val="E729C7"/>
            </a:solidFill>
          </a:ln>
        </p:spPr>
      </p:pic>
      <p:pic>
        <p:nvPicPr>
          <p:cNvPr id="13" name="Image 12" descr="Une image contenant texte, bidon&#10;&#10;Description générée automatiquement">
            <a:hlinkClick r:id="rId10" action="ppaction://hlinksldjump"/>
            <a:extLst>
              <a:ext uri="{FF2B5EF4-FFF2-40B4-BE49-F238E27FC236}">
                <a16:creationId xmlns:a16="http://schemas.microsoft.com/office/drawing/2014/main" id="{7B8D2B34-10D0-4F55-84EF-08A57CCA9340}"/>
              </a:ext>
            </a:extLst>
          </p:cNvPr>
          <p:cNvPicPr>
            <a:picLocks noChangeAspect="1"/>
          </p:cNvPicPr>
          <p:nvPr/>
        </p:nvPicPr>
        <p:blipFill rotWithShape="1">
          <a:blip r:embed="rId11">
            <a:extLst>
              <a:ext uri="{28A0092B-C50C-407E-A947-70E740481C1C}">
                <a14:useLocalDpi xmlns:a14="http://schemas.microsoft.com/office/drawing/2010/main" val="0"/>
              </a:ext>
            </a:extLst>
          </a:blip>
          <a:srcRect l="5418" r="-2292"/>
          <a:stretch/>
        </p:blipFill>
        <p:spPr>
          <a:xfrm rot="5400000">
            <a:off x="1499429" y="4712586"/>
            <a:ext cx="1800000" cy="1393549"/>
          </a:xfrm>
          <a:prstGeom prst="rect">
            <a:avLst/>
          </a:prstGeom>
          <a:ln>
            <a:solidFill>
              <a:srgbClr val="E729C7"/>
            </a:solidFill>
          </a:ln>
        </p:spPr>
      </p:pic>
      <p:pic>
        <p:nvPicPr>
          <p:cNvPr id="14" name="Image 13" descr="Une image contenant texte&#10;&#10;Description générée automatiquement">
            <a:hlinkClick r:id="rId12" action="ppaction://hlinksldjump"/>
            <a:extLst>
              <a:ext uri="{FF2B5EF4-FFF2-40B4-BE49-F238E27FC236}">
                <a16:creationId xmlns:a16="http://schemas.microsoft.com/office/drawing/2014/main" id="{571DFA56-36E5-4A02-A41A-245D248685EB}"/>
              </a:ext>
            </a:extLst>
          </p:cNvPr>
          <p:cNvPicPr>
            <a:picLocks noChangeAspect="1"/>
          </p:cNvPicPr>
          <p:nvPr/>
        </p:nvPicPr>
        <p:blipFill rotWithShape="1">
          <a:blip r:embed="rId13">
            <a:extLst>
              <a:ext uri="{28A0092B-C50C-407E-A947-70E740481C1C}">
                <a14:useLocalDpi xmlns:a14="http://schemas.microsoft.com/office/drawing/2010/main" val="0"/>
              </a:ext>
            </a:extLst>
          </a:blip>
          <a:srcRect l="16111" r="5833"/>
          <a:stretch/>
        </p:blipFill>
        <p:spPr>
          <a:xfrm rot="5400000">
            <a:off x="3873693" y="4544591"/>
            <a:ext cx="1800000" cy="1729538"/>
          </a:xfrm>
          <a:prstGeom prst="rect">
            <a:avLst/>
          </a:prstGeom>
          <a:ln>
            <a:solidFill>
              <a:srgbClr val="E729C7"/>
            </a:solidFill>
          </a:ln>
        </p:spPr>
      </p:pic>
      <p:sp>
        <p:nvSpPr>
          <p:cNvPr id="15" name="Signe Plus 14">
            <a:extLst>
              <a:ext uri="{FF2B5EF4-FFF2-40B4-BE49-F238E27FC236}">
                <a16:creationId xmlns:a16="http://schemas.microsoft.com/office/drawing/2014/main" id="{41C56E5F-5C28-484B-B4D8-B7F5654BD365}"/>
              </a:ext>
            </a:extLst>
          </p:cNvPr>
          <p:cNvSpPr/>
          <p:nvPr/>
        </p:nvSpPr>
        <p:spPr>
          <a:xfrm>
            <a:off x="3297924" y="5228385"/>
            <a:ext cx="409280" cy="36195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6C0FE893-81BA-4827-9EC0-5B1A85DEB358}"/>
              </a:ext>
            </a:extLst>
          </p:cNvPr>
          <p:cNvSpPr txBox="1"/>
          <p:nvPr/>
        </p:nvSpPr>
        <p:spPr>
          <a:xfrm>
            <a:off x="3714773" y="3241121"/>
            <a:ext cx="537327" cy="369332"/>
          </a:xfrm>
          <a:prstGeom prst="rect">
            <a:avLst/>
          </a:prstGeom>
          <a:noFill/>
        </p:spPr>
        <p:txBody>
          <a:bodyPr wrap="none" rtlCol="0">
            <a:spAutoFit/>
          </a:bodyPr>
          <a:lstStyle/>
          <a:p>
            <a:r>
              <a:rPr lang="fr-FR" dirty="0">
                <a:solidFill>
                  <a:srgbClr val="E729C7"/>
                </a:solidFill>
              </a:rPr>
              <a:t>OU</a:t>
            </a:r>
          </a:p>
        </p:txBody>
      </p:sp>
      <p:sp>
        <p:nvSpPr>
          <p:cNvPr id="17" name="ZoneTexte 16">
            <a:extLst>
              <a:ext uri="{FF2B5EF4-FFF2-40B4-BE49-F238E27FC236}">
                <a16:creationId xmlns:a16="http://schemas.microsoft.com/office/drawing/2014/main" id="{270C95FE-2CBF-414D-86C9-1F252D6675F4}"/>
              </a:ext>
            </a:extLst>
          </p:cNvPr>
          <p:cNvSpPr txBox="1"/>
          <p:nvPr/>
        </p:nvSpPr>
        <p:spPr>
          <a:xfrm>
            <a:off x="7248191" y="3241121"/>
            <a:ext cx="537327" cy="369332"/>
          </a:xfrm>
          <a:prstGeom prst="rect">
            <a:avLst/>
          </a:prstGeom>
          <a:noFill/>
        </p:spPr>
        <p:txBody>
          <a:bodyPr wrap="none" rtlCol="0">
            <a:spAutoFit/>
          </a:bodyPr>
          <a:lstStyle/>
          <a:p>
            <a:r>
              <a:rPr lang="fr-FR" dirty="0">
                <a:solidFill>
                  <a:srgbClr val="E729C7"/>
                </a:solidFill>
              </a:rPr>
              <a:t>OU</a:t>
            </a:r>
          </a:p>
        </p:txBody>
      </p:sp>
      <p:sp>
        <p:nvSpPr>
          <p:cNvPr id="18" name="ZoneTexte 17">
            <a:extLst>
              <a:ext uri="{FF2B5EF4-FFF2-40B4-BE49-F238E27FC236}">
                <a16:creationId xmlns:a16="http://schemas.microsoft.com/office/drawing/2014/main" id="{3058CF23-5C3D-4B43-A42D-D71A2F6DBD56}"/>
              </a:ext>
            </a:extLst>
          </p:cNvPr>
          <p:cNvSpPr txBox="1"/>
          <p:nvPr/>
        </p:nvSpPr>
        <p:spPr>
          <a:xfrm>
            <a:off x="621270" y="5228385"/>
            <a:ext cx="537327" cy="369332"/>
          </a:xfrm>
          <a:prstGeom prst="rect">
            <a:avLst/>
          </a:prstGeom>
          <a:noFill/>
        </p:spPr>
        <p:txBody>
          <a:bodyPr wrap="none" rtlCol="0">
            <a:spAutoFit/>
          </a:bodyPr>
          <a:lstStyle/>
          <a:p>
            <a:r>
              <a:rPr lang="fr-FR" dirty="0">
                <a:solidFill>
                  <a:srgbClr val="E729C7"/>
                </a:solidFill>
              </a:rPr>
              <a:t>OU</a:t>
            </a:r>
          </a:p>
        </p:txBody>
      </p:sp>
    </p:spTree>
    <p:extLst>
      <p:ext uri="{BB962C8B-B14F-4D97-AF65-F5344CB8AC3E}">
        <p14:creationId xmlns:p14="http://schemas.microsoft.com/office/powerpoint/2010/main" val="3069744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585829-222B-44E0-965E-E9E950B006BB}"/>
              </a:ext>
            </a:extLst>
          </p:cNvPr>
          <p:cNvSpPr>
            <a:spLocks noGrp="1"/>
          </p:cNvSpPr>
          <p:nvPr>
            <p:ph type="title"/>
          </p:nvPr>
        </p:nvSpPr>
        <p:spPr/>
        <p:txBody>
          <a:bodyPr/>
          <a:lstStyle/>
          <a:p>
            <a:r>
              <a:rPr lang="fr-FR" dirty="0"/>
              <a:t>Acétylcholine</a:t>
            </a:r>
          </a:p>
        </p:txBody>
      </p:sp>
      <p:pic>
        <p:nvPicPr>
          <p:cNvPr id="12" name="Image 11" descr="Une image contenant texte, équipement électronique&#10;&#10;Description générée automatiquement">
            <a:hlinkClick r:id="rId2" action="ppaction://hlinksldjump"/>
            <a:extLst>
              <a:ext uri="{FF2B5EF4-FFF2-40B4-BE49-F238E27FC236}">
                <a16:creationId xmlns:a16="http://schemas.microsoft.com/office/drawing/2014/main" id="{B3ED312B-5559-40CE-B76B-67BE38A62BBE}"/>
              </a:ext>
            </a:extLst>
          </p:cNvPr>
          <p:cNvPicPr>
            <a:picLocks noChangeAspect="1"/>
          </p:cNvPicPr>
          <p:nvPr/>
        </p:nvPicPr>
        <p:blipFill rotWithShape="1">
          <a:blip r:embed="rId3">
            <a:extLst>
              <a:ext uri="{28A0092B-C50C-407E-A947-70E740481C1C}">
                <a14:useLocalDpi xmlns:a14="http://schemas.microsoft.com/office/drawing/2010/main" val="0"/>
              </a:ext>
            </a:extLst>
          </a:blip>
          <a:srcRect l="14166" r="13194"/>
          <a:stretch/>
        </p:blipFill>
        <p:spPr>
          <a:xfrm rot="5400000">
            <a:off x="1892448" y="2319386"/>
            <a:ext cx="1800000" cy="1858509"/>
          </a:xfrm>
          <a:prstGeom prst="rect">
            <a:avLst/>
          </a:prstGeom>
          <a:ln>
            <a:solidFill>
              <a:srgbClr val="E729C7"/>
            </a:solidFill>
          </a:ln>
        </p:spPr>
      </p:pic>
      <p:pic>
        <p:nvPicPr>
          <p:cNvPr id="17" name="Image 16" descr="Une image contenant texte&#10;&#10;Description générée automatiquement">
            <a:hlinkClick r:id="rId4" action="ppaction://hlinksldjump"/>
            <a:extLst>
              <a:ext uri="{FF2B5EF4-FFF2-40B4-BE49-F238E27FC236}">
                <a16:creationId xmlns:a16="http://schemas.microsoft.com/office/drawing/2014/main" id="{CB2A9DCB-A146-46E9-9AF8-5C1407A479A7}"/>
              </a:ext>
            </a:extLst>
          </p:cNvPr>
          <p:cNvPicPr>
            <a:picLocks noChangeAspect="1"/>
          </p:cNvPicPr>
          <p:nvPr/>
        </p:nvPicPr>
        <p:blipFill rotWithShape="1">
          <a:blip r:embed="rId5">
            <a:extLst>
              <a:ext uri="{28A0092B-C50C-407E-A947-70E740481C1C}">
                <a14:useLocalDpi xmlns:a14="http://schemas.microsoft.com/office/drawing/2010/main" val="0"/>
              </a:ext>
            </a:extLst>
          </a:blip>
          <a:srcRect l="16111" r="5833"/>
          <a:stretch/>
        </p:blipFill>
        <p:spPr>
          <a:xfrm rot="5400000">
            <a:off x="4453001" y="2383871"/>
            <a:ext cx="1800000" cy="1729538"/>
          </a:xfrm>
          <a:prstGeom prst="rect">
            <a:avLst/>
          </a:prstGeom>
          <a:ln>
            <a:solidFill>
              <a:srgbClr val="E729C7"/>
            </a:solidFill>
          </a:ln>
        </p:spPr>
      </p:pic>
      <p:sp>
        <p:nvSpPr>
          <p:cNvPr id="18" name="Signe Plus 17">
            <a:extLst>
              <a:ext uri="{FF2B5EF4-FFF2-40B4-BE49-F238E27FC236}">
                <a16:creationId xmlns:a16="http://schemas.microsoft.com/office/drawing/2014/main" id="{B76A6FFB-EFA3-4F50-BC4A-92015D1AABAC}"/>
              </a:ext>
            </a:extLst>
          </p:cNvPr>
          <p:cNvSpPr/>
          <p:nvPr/>
        </p:nvSpPr>
        <p:spPr>
          <a:xfrm>
            <a:off x="3877232" y="3067665"/>
            <a:ext cx="409280" cy="36195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3C1D9BBA-C55E-4BF5-9712-871294C528ED}"/>
              </a:ext>
            </a:extLst>
          </p:cNvPr>
          <p:cNvSpPr txBox="1"/>
          <p:nvPr/>
        </p:nvSpPr>
        <p:spPr>
          <a:xfrm>
            <a:off x="474608" y="3241121"/>
            <a:ext cx="537327" cy="369332"/>
          </a:xfrm>
          <a:prstGeom prst="rect">
            <a:avLst/>
          </a:prstGeom>
          <a:noFill/>
        </p:spPr>
        <p:txBody>
          <a:bodyPr wrap="none" rtlCol="0">
            <a:spAutoFit/>
          </a:bodyPr>
          <a:lstStyle/>
          <a:p>
            <a:r>
              <a:rPr lang="fr-FR" dirty="0">
                <a:solidFill>
                  <a:srgbClr val="E729C7"/>
                </a:solidFill>
              </a:rPr>
              <a:t>OU</a:t>
            </a:r>
          </a:p>
        </p:txBody>
      </p:sp>
      <p:pic>
        <p:nvPicPr>
          <p:cNvPr id="11" name="Image 10" descr="Une image contenant texte&#10;&#10;Description générée automatiquement">
            <a:hlinkClick r:id="rId4" action="ppaction://hlinksldjump"/>
            <a:extLst>
              <a:ext uri="{FF2B5EF4-FFF2-40B4-BE49-F238E27FC236}">
                <a16:creationId xmlns:a16="http://schemas.microsoft.com/office/drawing/2014/main" id="{C85A4E48-81D4-4808-A227-8B67EF46CD43}"/>
              </a:ext>
            </a:extLst>
          </p:cNvPr>
          <p:cNvPicPr>
            <a:picLocks noChangeAspect="1"/>
          </p:cNvPicPr>
          <p:nvPr/>
        </p:nvPicPr>
        <p:blipFill rotWithShape="1">
          <a:blip r:embed="rId5">
            <a:extLst>
              <a:ext uri="{28A0092B-C50C-407E-A947-70E740481C1C}">
                <a14:useLocalDpi xmlns:a14="http://schemas.microsoft.com/office/drawing/2010/main" val="0"/>
              </a:ext>
            </a:extLst>
          </a:blip>
          <a:srcRect l="16111" r="5833"/>
          <a:stretch/>
        </p:blipFill>
        <p:spPr>
          <a:xfrm rot="5400000">
            <a:off x="4466598" y="4412698"/>
            <a:ext cx="1800000" cy="1729538"/>
          </a:xfrm>
          <a:prstGeom prst="rect">
            <a:avLst/>
          </a:prstGeom>
          <a:ln>
            <a:solidFill>
              <a:srgbClr val="E729C7"/>
            </a:solidFill>
          </a:ln>
        </p:spPr>
      </p:pic>
      <p:sp>
        <p:nvSpPr>
          <p:cNvPr id="13" name="Signe Plus 12">
            <a:extLst>
              <a:ext uri="{FF2B5EF4-FFF2-40B4-BE49-F238E27FC236}">
                <a16:creationId xmlns:a16="http://schemas.microsoft.com/office/drawing/2014/main" id="{82E76E83-B532-4887-861F-8F06E95875E8}"/>
              </a:ext>
            </a:extLst>
          </p:cNvPr>
          <p:cNvSpPr/>
          <p:nvPr/>
        </p:nvSpPr>
        <p:spPr>
          <a:xfrm>
            <a:off x="3775784" y="5096491"/>
            <a:ext cx="409280" cy="36195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38D496A5-7F88-4CB0-AFC0-68C79BE0AB3A}"/>
              </a:ext>
            </a:extLst>
          </p:cNvPr>
          <p:cNvSpPr txBox="1"/>
          <p:nvPr/>
        </p:nvSpPr>
        <p:spPr>
          <a:xfrm>
            <a:off x="474608" y="5096491"/>
            <a:ext cx="537327" cy="369332"/>
          </a:xfrm>
          <a:prstGeom prst="rect">
            <a:avLst/>
          </a:prstGeom>
          <a:noFill/>
        </p:spPr>
        <p:txBody>
          <a:bodyPr wrap="none" rtlCol="0">
            <a:spAutoFit/>
          </a:bodyPr>
          <a:lstStyle/>
          <a:p>
            <a:r>
              <a:rPr lang="fr-FR" dirty="0">
                <a:solidFill>
                  <a:srgbClr val="E729C7"/>
                </a:solidFill>
              </a:rPr>
              <a:t>OU</a:t>
            </a:r>
          </a:p>
        </p:txBody>
      </p:sp>
      <p:pic>
        <p:nvPicPr>
          <p:cNvPr id="15" name="Image 14" descr="Une image contenant texte&#10;&#10;Description générée automatiquement">
            <a:hlinkClick r:id="rId6" action="ppaction://hlinksldjump"/>
            <a:extLst>
              <a:ext uri="{FF2B5EF4-FFF2-40B4-BE49-F238E27FC236}">
                <a16:creationId xmlns:a16="http://schemas.microsoft.com/office/drawing/2014/main" id="{6FA67FEA-59DE-4F8C-B05F-25830B333B23}"/>
              </a:ext>
            </a:extLst>
          </p:cNvPr>
          <p:cNvPicPr>
            <a:picLocks noChangeAspect="1"/>
          </p:cNvPicPr>
          <p:nvPr/>
        </p:nvPicPr>
        <p:blipFill rotWithShape="1">
          <a:blip r:embed="rId7">
            <a:extLst>
              <a:ext uri="{28A0092B-C50C-407E-A947-70E740481C1C}">
                <a14:useLocalDpi xmlns:a14="http://schemas.microsoft.com/office/drawing/2010/main" val="0"/>
              </a:ext>
            </a:extLst>
          </a:blip>
          <a:srcRect l="18370"/>
          <a:stretch/>
        </p:blipFill>
        <p:spPr>
          <a:xfrm rot="5400000">
            <a:off x="1790098" y="4450562"/>
            <a:ext cx="1800000" cy="1653811"/>
          </a:xfrm>
          <a:prstGeom prst="rect">
            <a:avLst/>
          </a:prstGeom>
          <a:ln>
            <a:solidFill>
              <a:srgbClr val="E729C7"/>
            </a:solidFill>
          </a:ln>
        </p:spPr>
      </p:pic>
    </p:spTree>
    <p:extLst>
      <p:ext uri="{BB962C8B-B14F-4D97-AF65-F5344CB8AC3E}">
        <p14:creationId xmlns:p14="http://schemas.microsoft.com/office/powerpoint/2010/main" val="1185803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585829-222B-44E0-965E-E9E950B006BB}"/>
              </a:ext>
            </a:extLst>
          </p:cNvPr>
          <p:cNvSpPr>
            <a:spLocks noGrp="1"/>
          </p:cNvSpPr>
          <p:nvPr>
            <p:ph type="title"/>
          </p:nvPr>
        </p:nvSpPr>
        <p:spPr/>
        <p:txBody>
          <a:bodyPr/>
          <a:lstStyle/>
          <a:p>
            <a:r>
              <a:rPr lang="fr-FR" dirty="0">
                <a:solidFill>
                  <a:srgbClr val="00B0F0"/>
                </a:solidFill>
              </a:rPr>
              <a:t>GABA</a:t>
            </a:r>
          </a:p>
        </p:txBody>
      </p:sp>
      <p:sp>
        <p:nvSpPr>
          <p:cNvPr id="3" name="Espace réservé du contenu 2">
            <a:extLst>
              <a:ext uri="{FF2B5EF4-FFF2-40B4-BE49-F238E27FC236}">
                <a16:creationId xmlns:a16="http://schemas.microsoft.com/office/drawing/2014/main" id="{7DAB1E05-49D7-4E84-99C8-B9C2BC380273}"/>
              </a:ext>
            </a:extLst>
          </p:cNvPr>
          <p:cNvSpPr>
            <a:spLocks noGrp="1"/>
          </p:cNvSpPr>
          <p:nvPr>
            <p:ph idx="1"/>
          </p:nvPr>
        </p:nvSpPr>
        <p:spPr/>
        <p:txBody>
          <a:bodyPr>
            <a:normAutofit fontScale="55000" lnSpcReduction="20000"/>
          </a:bodyPr>
          <a:lstStyle/>
          <a:p>
            <a:r>
              <a:rPr lang="fr-FR" dirty="0"/>
              <a:t>Le GABA est produit dans les lobes temporaux et est associé dans tout le cerveau à des ondes thêta rythmiques et calmantes - la "fréquence de marche au ralenti" des neurones. Le GABA est le principal neurotransmetteur inhibiteur du cerveau, qui contrôle tous les autres produits biochimiques. Le GABA contrôle le rythme cérébral afin que vous fonctionniez mentalement et physiquement à un </a:t>
            </a:r>
            <a:r>
              <a:rPr lang="fr-FR" sz="2200" dirty="0"/>
              <a:t>rythme</a:t>
            </a:r>
            <a:r>
              <a:rPr lang="fr-FR" dirty="0"/>
              <a:t> régulier. Lorsque votre rythme est perturbé par une carence en GABA, vous pouvez commencer à vous sentir anxieux, nerveux ou irritable. Sans GABA en quantité suffisante, votre cerveau produit de l'énergie par rafales, ce qui a un impact sur votre bien-être émotionnel. </a:t>
            </a:r>
          </a:p>
          <a:p>
            <a:r>
              <a:rPr lang="fr-FR" b="1" dirty="0"/>
              <a:t>Problèmes physiques </a:t>
            </a:r>
            <a:r>
              <a:rPr lang="fr-FR" dirty="0"/>
              <a:t>: Tremblements, allergies, modifications de l'appétit, maux de dos, vision trouble, envies de glucides, douleurs thoraciques, mains moites, constipation, baisse de la libido, diarrhée, difficultés à avaler, vertiges, sécheresse de la bouche, somnolence excessive, maux de tête, hypertension, hyperventilation, insomnie, </a:t>
            </a:r>
            <a:r>
              <a:rPr lang="fr-FR" b="1" dirty="0">
                <a:solidFill>
                  <a:srgbClr val="E729C7"/>
                </a:solidFill>
              </a:rPr>
              <a:t>syndrome du côlon irritable, perte musculaire</a:t>
            </a:r>
            <a:r>
              <a:rPr lang="fr-FR" dirty="0"/>
              <a:t>, tension musculaire, nausées, sueurs nocturnes, paresthésies, SPM, fringales de protéines, convulsions, essoufflement, accident vasculaire cérébral, palpitations cardiaques, bourdonnements d'oreilles, tremblements, secousses musculaires, fréquence urinaire. </a:t>
            </a:r>
          </a:p>
          <a:p>
            <a:r>
              <a:rPr lang="fr-FR" b="1" dirty="0"/>
              <a:t>Problèmes de personnalité </a:t>
            </a:r>
            <a:r>
              <a:rPr lang="fr-FR" dirty="0"/>
              <a:t>: Problèmes d'adaptation au stress, anxiété, dépression, sentiments de peur, culpabilité excessive, inutilité, désespoir, immaturité émotionnelle, </a:t>
            </a:r>
            <a:r>
              <a:rPr lang="fr-FR" dirty="0" err="1"/>
              <a:t>maniaco</a:t>
            </a:r>
            <a:r>
              <a:rPr lang="fr-FR" dirty="0"/>
              <a:t>-dépression, trouble obsessionnel compulsif, phobies, rage, agitation, pensées suicidaires, psychose. </a:t>
            </a:r>
          </a:p>
          <a:p>
            <a:r>
              <a:rPr lang="fr-FR" b="1" dirty="0"/>
              <a:t>Problèmes de mémoire </a:t>
            </a:r>
            <a:r>
              <a:rPr lang="fr-FR" dirty="0"/>
              <a:t>: Mauvaise mémoire verbale, problèmes de mémoire globale. </a:t>
            </a:r>
            <a:r>
              <a:rPr lang="fr-FR" b="1" dirty="0">
                <a:solidFill>
                  <a:srgbClr val="E729C7"/>
                </a:solidFill>
              </a:rPr>
              <a:t>Problèmes d'attention </a:t>
            </a:r>
            <a:r>
              <a:rPr lang="fr-FR" dirty="0"/>
              <a:t>: Difficultés de concentration, modèle d'attention désorganisé associé à l'anxiété, forte anxiété, erreurs d'attention impulsives (sauter le pas, conduite erratique), incapacité à penser clairement</a:t>
            </a:r>
          </a:p>
          <a:p>
            <a:endParaRPr lang="fr-FR" dirty="0"/>
          </a:p>
        </p:txBody>
      </p:sp>
      <p:pic>
        <p:nvPicPr>
          <p:cNvPr id="4" name="Image 3" descr="Une image contenant clipart&#10;&#10;Description générée automatiquement">
            <a:extLst>
              <a:ext uri="{FF2B5EF4-FFF2-40B4-BE49-F238E27FC236}">
                <a16:creationId xmlns:a16="http://schemas.microsoft.com/office/drawing/2014/main" id="{1436A3CB-B5FD-4E0E-8AFA-88C1F1F20BBE}"/>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tretch>
            <a:fillRect/>
          </a:stretch>
        </p:blipFill>
        <p:spPr>
          <a:xfrm>
            <a:off x="10772775" y="6031865"/>
            <a:ext cx="1419225" cy="819150"/>
          </a:xfrm>
          <a:prstGeom prst="rect">
            <a:avLst/>
          </a:prstGeom>
        </p:spPr>
      </p:pic>
    </p:spTree>
    <p:extLst>
      <p:ext uri="{BB962C8B-B14F-4D97-AF65-F5344CB8AC3E}">
        <p14:creationId xmlns:p14="http://schemas.microsoft.com/office/powerpoint/2010/main" val="259040713"/>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1A252F"/>
      </a:dk2>
      <a:lt2>
        <a:srgbClr val="F0F3F1"/>
      </a:lt2>
      <a:accent1>
        <a:srgbClr val="E729C7"/>
      </a:accent1>
      <a:accent2>
        <a:srgbClr val="A517D5"/>
      </a:accent2>
      <a:accent3>
        <a:srgbClr val="6829E7"/>
      </a:accent3>
      <a:accent4>
        <a:srgbClr val="2B39D8"/>
      </a:accent4>
      <a:accent5>
        <a:srgbClr val="2988E7"/>
      </a:accent5>
      <a:accent6>
        <a:srgbClr val="16BECD"/>
      </a:accent6>
      <a:hlink>
        <a:srgbClr val="3F6ABF"/>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1110</TotalTime>
  <Words>2372</Words>
  <Application>Microsoft Office PowerPoint</Application>
  <PresentationFormat>Grand écran</PresentationFormat>
  <Paragraphs>436</Paragraphs>
  <Slides>35</Slides>
  <Notes>0</Notes>
  <HiddenSlides>0</HiddenSlides>
  <MMClips>2</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35</vt:i4>
      </vt:variant>
    </vt:vector>
  </HeadingPairs>
  <TitlesOfParts>
    <vt:vector size="41" baseType="lpstr">
      <vt:lpstr>Arial</vt:lpstr>
      <vt:lpstr>Barlow</vt:lpstr>
      <vt:lpstr>Calibri</vt:lpstr>
      <vt:lpstr>Neue Haas Grotesk Text Pro</vt:lpstr>
      <vt:lpstr>workSans-semi-bold</vt:lpstr>
      <vt:lpstr>AccentBoxVTI</vt:lpstr>
      <vt:lpstr>Les compléments nutritionnels</vt:lpstr>
      <vt:lpstr>Dopamine</vt:lpstr>
      <vt:lpstr>Dopamine</vt:lpstr>
      <vt:lpstr>Dopamine</vt:lpstr>
      <vt:lpstr>Acétylcholine</vt:lpstr>
      <vt:lpstr>Acétylcholine</vt:lpstr>
      <vt:lpstr>Acétylcholine</vt:lpstr>
      <vt:lpstr>Acétylcholine</vt:lpstr>
      <vt:lpstr>GABA</vt:lpstr>
      <vt:lpstr>GABA</vt:lpstr>
      <vt:lpstr>GABA</vt:lpstr>
      <vt:lpstr>Sérotonine</vt:lpstr>
      <vt:lpstr>Sérotonine</vt:lpstr>
      <vt:lpstr>Sérotonine</vt:lpstr>
      <vt:lpstr>Sérotonine</vt:lpstr>
      <vt:lpstr>Présentation PowerPoint</vt:lpstr>
      <vt:lpstr>POSITIREL</vt:lpstr>
      <vt:lpstr>NATURA-DOPA</vt:lpstr>
      <vt:lpstr>Ginkgo biloba</vt:lpstr>
      <vt:lpstr>DopaTropic </vt:lpstr>
      <vt:lpstr>Vitamines B </vt:lpstr>
      <vt:lpstr>COGNIREL</vt:lpstr>
      <vt:lpstr>NATURA MEMO</vt:lpstr>
      <vt:lpstr>GINSENG ROUGE DE COREE</vt:lpstr>
      <vt:lpstr>OMEGA 3 DHA+</vt:lpstr>
      <vt:lpstr>NUITAREL</vt:lpstr>
      <vt:lpstr>PASSIFLORE BIO</vt:lpstr>
      <vt:lpstr>MELATONINE</vt:lpstr>
      <vt:lpstr>L-GLUTAMINE</vt:lpstr>
      <vt:lpstr>HYPERICUM</vt:lpstr>
      <vt:lpstr>ZENIREL</vt:lpstr>
      <vt:lpstr>NATURA SERO</vt:lpstr>
      <vt:lpstr>MAGNESIUM</vt:lpstr>
      <vt:lpstr>OMEGAREL</vt:lpstr>
      <vt:lpstr>KUDZU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Imen Touati</dc:creator>
  <cp:lastModifiedBy>Imen Touati</cp:lastModifiedBy>
  <cp:revision>85</cp:revision>
  <dcterms:created xsi:type="dcterms:W3CDTF">2021-02-23T13:15:27Z</dcterms:created>
  <dcterms:modified xsi:type="dcterms:W3CDTF">2021-03-01T19:22:52Z</dcterms:modified>
</cp:coreProperties>
</file>